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Do Hyeon"/>
      <p:regular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673BCA5-ECA0-4D25-BC54-2442BF85B0EF}">
  <a:tblStyle styleId="{4673BCA5-ECA0-4D25-BC54-2442BF85B0E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46CF9EF-4EF0-439F-A5A1-2C0338493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DoHyeon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bab17cdd2_6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bab17cdd2_6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bab17cdd2_4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bab17cdd2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bab17cdd2_4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bab17cdd2_4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bab17cdd2_6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bab17cdd2_6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cab1ec3e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cab1ec3e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cb3ae00e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cb3ae00e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cb3ae00e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cb3ae00e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cb3ae00e1_3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cb3ae00e1_3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cab1ec3e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cab1ec3e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bab17cdd2_6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bab17cdd2_6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cb3ae00e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6cb3ae00e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10종의 운송수단 이미지를 분류하는 모델 구축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평가 기준 - 정확도 + 일반화 정도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cb3ae00e1_3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cb3ae00e1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cb3ae00e1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cb3ae00e1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cb3ae00e1_3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cb3ae00e1_3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cb3ae00e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cb3ae00e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cb3ae00e1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cb3ae00e1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cb3ae00e1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cb3ae00e1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cb3ae00e1_3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cb3ae00e1_3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cb3ae00e1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cb3ae00e1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cb3ae00e1_3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cb3ae00e1_3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cb3ae00e1_3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cb3ae00e1_3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bab17cdd2_6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bab17cdd2_6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10종의 운송수단 이미지를 분류하는 모델 구축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평가 기준 - 정확도 + 일반화 정도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cb3ae00e1_3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cb3ae00e1_3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cb3ae00e1_3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cb3ae00e1_3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cb3ae00e1_3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6cb3ae00e1_3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cb3ae00e1_3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cb3ae00e1_3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cb3ae00e1_3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cb3ae00e1_3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cb3ae00e1_3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6cb3ae00e1_3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cb3ae00e1_3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cb3ae00e1_3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bab17cdd2_6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bab17cdd2_6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cb3ae00e1_3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cb3ae00e1_3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6cb3ae00e1_3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6cb3ae00e1_3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cb3ae00e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cb3ae00e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10종의 운송수단 이미지를 분류하는 모델 구축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평가 기준 - 정확도 + 일반화 정도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cb3ae00e1_3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6cb3ae00e1_3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cb3ae00e1_3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cb3ae00e1_3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6cb3ae00e1_3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6cb3ae00e1_3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6cb3ae00e1_3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6cb3ae00e1_3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cb3ae00e1_3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cb3ae00e1_3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6cb3ae00e1_3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6cb3ae00e1_3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cb3ae00e1_3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cb3ae00e1_3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cb3ae00e1_3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cb3ae00e1_3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7bab17cdd2_6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7bab17cdd2_6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6cb3ae00e1_3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6cb3ae00e1_3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10종의 운송수단 이미지를 분류하는 모델 구축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평가 기준 - 정확도 + 일반화 정도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cb3ae00e1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cb3ae00e1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10종의 운송수단 이미지를 분류하는 모델 구축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평가 기준 - 정확도 + 일반화 정도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cb3ae00e1_3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cb3ae00e1_3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6cb3ae00e1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6cb3ae00e1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6cb3ae00e1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6cb3ae00e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bab17cdd2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bab17cdd2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bab17cdd2_6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bab17cdd2_6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bab17cdd2_6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bab17cdd2_6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bab17cdd2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bab17cdd2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 Hyeon"/>
              <a:buChar char="-"/>
            </a:pPr>
            <a:r>
              <a:rPr lang="ko" sz="14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성능 불신(overfitting)은 어떨까요..?</a:t>
            </a:r>
            <a:endParaRPr sz="14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 Hyeon"/>
              <a:buChar char="-"/>
            </a:pPr>
            <a:r>
              <a:rPr lang="ko" sz="14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lr조정 시도를 하이퍼파라미터 개선으로 옮겨서..ㅎㅎ step3에는 데이터에 집중하고, step2에는 모델에 집중했따라고...조작하면.. 어떨까요?</a:t>
            </a:r>
            <a:endParaRPr sz="14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 Hyeon"/>
              <a:buChar char="-"/>
            </a:pPr>
            <a:r>
              <a:rPr lang="ko" sz="14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step3이전에는 모델의 accuracy향상이 목적이었고, </a:t>
            </a:r>
            <a:endParaRPr sz="14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 Hyeon"/>
              <a:buChar char="-"/>
            </a:pPr>
            <a:r>
              <a:rPr lang="ko" sz="14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step4이후에는 결과를 보고 일반화에 집중했다!</a:t>
            </a:r>
            <a:endParaRPr sz="14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Relationship Id="rId4" Type="http://schemas.openxmlformats.org/officeDocument/2006/relationships/image" Target="../media/image13.jpg"/><Relationship Id="rId11" Type="http://schemas.openxmlformats.org/officeDocument/2006/relationships/image" Target="../media/image10.jpg"/><Relationship Id="rId10" Type="http://schemas.openxmlformats.org/officeDocument/2006/relationships/image" Target="../media/image38.jpg"/><Relationship Id="rId12" Type="http://schemas.openxmlformats.org/officeDocument/2006/relationships/image" Target="../media/image3.jpg"/><Relationship Id="rId9" Type="http://schemas.openxmlformats.org/officeDocument/2006/relationships/image" Target="../media/image2.jpg"/><Relationship Id="rId5" Type="http://schemas.openxmlformats.org/officeDocument/2006/relationships/image" Target="../media/image34.jpg"/><Relationship Id="rId6" Type="http://schemas.openxmlformats.org/officeDocument/2006/relationships/image" Target="../media/image15.jpg"/><Relationship Id="rId7" Type="http://schemas.openxmlformats.org/officeDocument/2006/relationships/image" Target="../media/image9.png"/><Relationship Id="rId8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jpg"/><Relationship Id="rId4" Type="http://schemas.openxmlformats.org/officeDocument/2006/relationships/image" Target="../media/image8.jpg"/><Relationship Id="rId5" Type="http://schemas.openxmlformats.org/officeDocument/2006/relationships/image" Target="../media/image37.jpg"/><Relationship Id="rId6" Type="http://schemas.openxmlformats.org/officeDocument/2006/relationships/image" Target="../media/image11.jpg"/><Relationship Id="rId7" Type="http://schemas.openxmlformats.org/officeDocument/2006/relationships/image" Target="../media/image14.jpg"/><Relationship Id="rId8" Type="http://schemas.openxmlformats.org/officeDocument/2006/relationships/image" Target="../media/image2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8.jpg"/><Relationship Id="rId5" Type="http://schemas.openxmlformats.org/officeDocument/2006/relationships/image" Target="../media/image37.jpg"/><Relationship Id="rId6" Type="http://schemas.openxmlformats.org/officeDocument/2006/relationships/image" Target="../media/image11.jpg"/><Relationship Id="rId7" Type="http://schemas.openxmlformats.org/officeDocument/2006/relationships/image" Target="../media/image14.jpg"/><Relationship Id="rId8" Type="http://schemas.openxmlformats.org/officeDocument/2006/relationships/image" Target="../media/image28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133900" y="-128525"/>
            <a:ext cx="9430200" cy="33993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06666"/>
              </a:highlight>
            </a:endParaRPr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1049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Deep Learning Model Design &amp; Analysis</a:t>
            </a:r>
            <a:endParaRPr sz="36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o Hyeon"/>
              <a:buChar char="-"/>
            </a:pPr>
            <a:r>
              <a:rPr lang="ko" sz="36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tal gut -</a:t>
            </a:r>
            <a:endParaRPr sz="36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215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Do Hyeon"/>
                <a:ea typeface="Do Hyeon"/>
                <a:cs typeface="Do Hyeon"/>
                <a:sym typeface="Do Hyeon"/>
              </a:rPr>
              <a:t>[C조] 강명서, 권용남, 이윤규, 조유정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21975" l="34054" r="30185" t="20241"/>
          <a:stretch/>
        </p:blipFill>
        <p:spPr>
          <a:xfrm>
            <a:off x="7453925" y="4072725"/>
            <a:ext cx="1378374" cy="8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36078" l="0" r="0" t="33914"/>
          <a:stretch/>
        </p:blipFill>
        <p:spPr>
          <a:xfrm>
            <a:off x="311700" y="4577050"/>
            <a:ext cx="1599147" cy="359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/>
          <p:nvPr/>
        </p:nvSpPr>
        <p:spPr>
          <a:xfrm>
            <a:off x="-133900" y="-128525"/>
            <a:ext cx="9430200" cy="33993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06666"/>
              </a:highlight>
            </a:endParaRPr>
          </a:p>
        </p:txBody>
      </p:sp>
      <p:sp>
        <p:nvSpPr>
          <p:cNvPr id="158" name="Google Shape;158;p22"/>
          <p:cNvSpPr txBox="1"/>
          <p:nvPr>
            <p:ph type="ctrTitle"/>
          </p:nvPr>
        </p:nvSpPr>
        <p:spPr>
          <a:xfrm>
            <a:off x="311708" y="1049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데이터 수집 및 가공</a:t>
            </a:r>
            <a:endParaRPr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150" y="3385950"/>
            <a:ext cx="3307699" cy="16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/>
          <p:nvPr/>
        </p:nvSpPr>
        <p:spPr>
          <a:xfrm>
            <a:off x="2869450" y="3519875"/>
            <a:ext cx="669600" cy="153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Do Hyeon"/>
              <a:buAutoNum type="arabicPeriod"/>
            </a:pPr>
            <a:r>
              <a:rPr lang="ko" sz="28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Data</a:t>
            </a:r>
            <a:r>
              <a:rPr lang="ko" sz="2800">
                <a:latin typeface="Do Hyeon"/>
                <a:ea typeface="Do Hyeon"/>
                <a:cs typeface="Do Hyeon"/>
                <a:sym typeface="Do Hyeon"/>
              </a:rPr>
              <a:t> 수집</a:t>
            </a:r>
            <a:endParaRPr sz="28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311700" y="1152475"/>
            <a:ext cx="8520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10종의 운송수단 : 소형차, 대형차, 이륜차, 기차</a:t>
            </a: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 / 배, 돛단배, 잠수함</a:t>
            </a: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/ 헬기, 비행기, 전투기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각 300장 총 3000장 ( train : test = 3 : 1 )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Extreme Picture Finder 프로그램 및 파이썬 코드 이용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67" name="Google Shape;167;p23"/>
          <p:cNvGrpSpPr/>
          <p:nvPr/>
        </p:nvGrpSpPr>
        <p:grpSpPr>
          <a:xfrm>
            <a:off x="899143" y="2724148"/>
            <a:ext cx="7623693" cy="2148103"/>
            <a:chOff x="670543" y="2571748"/>
            <a:chExt cx="7623693" cy="2148103"/>
          </a:xfrm>
        </p:grpSpPr>
        <p:pic>
          <p:nvPicPr>
            <p:cNvPr id="168" name="Google Shape;16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19028" y="2571750"/>
              <a:ext cx="1432050" cy="1074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3"/>
            <p:cNvPicPr preferRelativeResize="0"/>
            <p:nvPr/>
          </p:nvPicPr>
          <p:blipFill rotWithShape="1">
            <a:blip r:embed="rId4">
              <a:alphaModFix/>
            </a:blip>
            <a:srcRect b="0" l="13581" r="11421" t="0"/>
            <a:stretch/>
          </p:blipFill>
          <p:spPr>
            <a:xfrm>
              <a:off x="3720125" y="3645799"/>
              <a:ext cx="1432074" cy="1074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3"/>
            <p:cNvPicPr preferRelativeResize="0"/>
            <p:nvPr/>
          </p:nvPicPr>
          <p:blipFill rotWithShape="1">
            <a:blip r:embed="rId5">
              <a:alphaModFix/>
            </a:blip>
            <a:srcRect b="0" l="0" r="17925" t="0"/>
            <a:stretch/>
          </p:blipFill>
          <p:spPr>
            <a:xfrm>
              <a:off x="5152212" y="3645800"/>
              <a:ext cx="1322851" cy="1074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3"/>
            <p:cNvPicPr preferRelativeResize="0"/>
            <p:nvPr/>
          </p:nvPicPr>
          <p:blipFill rotWithShape="1">
            <a:blip r:embed="rId6">
              <a:alphaModFix/>
            </a:blip>
            <a:srcRect b="0" l="11047" r="0" t="0"/>
            <a:stretch/>
          </p:blipFill>
          <p:spPr>
            <a:xfrm>
              <a:off x="5251074" y="2571750"/>
              <a:ext cx="1432076" cy="1074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182400" y="2571751"/>
              <a:ext cx="1636616" cy="1074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683150" y="2571749"/>
              <a:ext cx="1611086" cy="1074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84675" y="3645800"/>
              <a:ext cx="1432068" cy="1074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0549" y="2571748"/>
              <a:ext cx="1511849" cy="1074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3"/>
            <p:cNvPicPr preferRelativeResize="0"/>
            <p:nvPr/>
          </p:nvPicPr>
          <p:blipFill rotWithShape="1">
            <a:blip r:embed="rId11">
              <a:alphaModFix/>
            </a:blip>
            <a:srcRect b="0" l="5722" r="0" t="0"/>
            <a:stretch/>
          </p:blipFill>
          <p:spPr>
            <a:xfrm>
              <a:off x="6475075" y="3645800"/>
              <a:ext cx="1800225" cy="1074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70543" y="3645800"/>
              <a:ext cx="1613208" cy="10740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8" name="Google Shape;178;p23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Do Hyeon"/>
                <a:ea typeface="Do Hyeon"/>
                <a:cs typeface="Do Hyeon"/>
                <a:sym typeface="Do Hyeon"/>
              </a:rPr>
              <a:t>2. </a:t>
            </a:r>
            <a:r>
              <a:rPr lang="ko" sz="28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Data</a:t>
            </a:r>
            <a:r>
              <a:rPr lang="ko" sz="2800">
                <a:latin typeface="Do Hyeon"/>
                <a:ea typeface="Do Hyeon"/>
                <a:cs typeface="Do Hyeon"/>
                <a:sym typeface="Do Hyeon"/>
              </a:rPr>
              <a:t>set의 문제점 및 전처리1</a:t>
            </a:r>
            <a:endParaRPr sz="28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311700" y="1567375"/>
            <a:ext cx="8520600" cy="3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다음의 경우 ‘UserWarning’ 발생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jpg 파일이 아닌 경우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파일 이름에 공백이 들어간 경우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EXIF헤더가 포함된 경우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이미지 사이즈 재조정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256*256으로 통일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for 학습 속도 향상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5150"/>
            <a:ext cx="7397926" cy="4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/>
          <p:nvPr/>
        </p:nvSpPr>
        <p:spPr>
          <a:xfrm flipH="1" rot="5398052">
            <a:off x="3853205" y="2413968"/>
            <a:ext cx="529500" cy="315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4789900" y="2074650"/>
            <a:ext cx="3930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*.jpg 형식 통일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이름 공백 제거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EXIF 헤더 제거 (EXIF Eraser)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88" name="Google Shape;188;p24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/>
          <p:nvPr/>
        </p:nvSpPr>
        <p:spPr>
          <a:xfrm>
            <a:off x="-133900" y="-128525"/>
            <a:ext cx="9430200" cy="33993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06666"/>
              </a:highlight>
            </a:endParaRPr>
          </a:p>
        </p:txBody>
      </p:sp>
      <p:sp>
        <p:nvSpPr>
          <p:cNvPr id="194" name="Google Shape;194;p25"/>
          <p:cNvSpPr txBox="1"/>
          <p:nvPr>
            <p:ph type="ctrTitle"/>
          </p:nvPr>
        </p:nvSpPr>
        <p:spPr>
          <a:xfrm>
            <a:off x="311708" y="1049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기본 </a:t>
            </a:r>
            <a:r>
              <a:rPr lang="ko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학습 </a:t>
            </a:r>
            <a:r>
              <a:rPr lang="ko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모델 선정</a:t>
            </a:r>
            <a:endParaRPr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150" y="3414650"/>
            <a:ext cx="3307699" cy="15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/>
          <p:nvPr/>
        </p:nvSpPr>
        <p:spPr>
          <a:xfrm>
            <a:off x="2869450" y="3519875"/>
            <a:ext cx="669600" cy="153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Do Hyeon"/>
              <a:buAutoNum type="arabicPeriod"/>
            </a:pPr>
            <a:r>
              <a:rPr lang="ko" sz="2800">
                <a:latin typeface="Do Hyeon"/>
                <a:ea typeface="Do Hyeon"/>
                <a:cs typeface="Do Hyeon"/>
                <a:sym typeface="Do Hyeon"/>
              </a:rPr>
              <a:t>기본 모델 및 parameter 설정</a:t>
            </a:r>
            <a:endParaRPr sz="28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02" name="Google Shape;202;p26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6"/>
          <p:cNvSpPr txBox="1"/>
          <p:nvPr/>
        </p:nvSpPr>
        <p:spPr>
          <a:xfrm>
            <a:off x="311700" y="1606725"/>
            <a:ext cx="3999000" cy="3536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이미지 처리에 적합한 </a:t>
            </a:r>
            <a:r>
              <a:rPr lang="ko" sz="1800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CNN</a:t>
            </a:r>
            <a:endParaRPr sz="1800">
              <a:solidFill>
                <a:srgbClr val="E0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4572000" y="1606725"/>
            <a:ext cx="3999000" cy="3536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loss function : categorical_crossentropy</a:t>
            </a:r>
            <a:endParaRPr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optimizer : AdamOptimizer</a:t>
            </a:r>
            <a:endParaRPr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/*	regularization 사용 시</a:t>
            </a:r>
            <a:endParaRPr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bn rate = 0.85</a:t>
            </a:r>
            <a:endParaRPr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do rate = 0.25		*/</a:t>
            </a:r>
            <a:endParaRPr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batch size : 512</a:t>
            </a:r>
            <a:endParaRPr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epoch : 50</a:t>
            </a:r>
            <a:endParaRPr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image size : 112</a:t>
            </a:r>
            <a:endParaRPr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311700" y="1237400"/>
            <a:ext cx="1492800" cy="369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MODEL</a:t>
            </a:r>
            <a:endParaRPr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4572000" y="1237400"/>
            <a:ext cx="1492800" cy="369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PARAMETER</a:t>
            </a:r>
            <a:endParaRPr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24" y="2962438"/>
            <a:ext cx="3595349" cy="8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Do Hyeon"/>
                <a:ea typeface="Do Hyeon"/>
                <a:cs typeface="Do Hyeon"/>
                <a:sym typeface="Do Hyeon"/>
              </a:rPr>
              <a:t>2. </a:t>
            </a:r>
            <a:r>
              <a:rPr lang="ko" sz="2800">
                <a:latin typeface="Do Hyeon"/>
                <a:ea typeface="Do Hyeon"/>
                <a:cs typeface="Do Hyeon"/>
                <a:sym typeface="Do Hyeon"/>
              </a:rPr>
              <a:t>복잡한 모델의 학습 시도</a:t>
            </a:r>
            <a:endParaRPr sz="28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311700" y="115247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VGG-16 &amp; 승은망 시도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14" name="Google Shape;214;p27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5" name="Google Shape;215;p27"/>
          <p:cNvGrpSpPr/>
          <p:nvPr/>
        </p:nvGrpSpPr>
        <p:grpSpPr>
          <a:xfrm>
            <a:off x="795125" y="1658874"/>
            <a:ext cx="7254050" cy="3259194"/>
            <a:chOff x="795125" y="1236200"/>
            <a:chExt cx="7254050" cy="3568200"/>
          </a:xfrm>
        </p:grpSpPr>
        <p:sp>
          <p:nvSpPr>
            <p:cNvPr id="216" name="Google Shape;216;p27"/>
            <p:cNvSpPr/>
            <p:nvPr/>
          </p:nvSpPr>
          <p:spPr>
            <a:xfrm>
              <a:off x="795125" y="1644200"/>
              <a:ext cx="7254000" cy="31602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795175" y="1236200"/>
              <a:ext cx="7254000" cy="4080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27"/>
          <p:cNvGrpSpPr/>
          <p:nvPr/>
        </p:nvGrpSpPr>
        <p:grpSpPr>
          <a:xfrm>
            <a:off x="1233250" y="1725900"/>
            <a:ext cx="6465450" cy="290100"/>
            <a:chOff x="2138250" y="1992525"/>
            <a:chExt cx="6465450" cy="290100"/>
          </a:xfrm>
        </p:grpSpPr>
        <p:sp>
          <p:nvSpPr>
            <p:cNvPr id="219" name="Google Shape;219;p27"/>
            <p:cNvSpPr txBox="1"/>
            <p:nvPr/>
          </p:nvSpPr>
          <p:spPr>
            <a:xfrm>
              <a:off x="2138250" y="1992525"/>
              <a:ext cx="27609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o Hyeon"/>
                  <a:ea typeface="Do Hyeon"/>
                  <a:cs typeface="Do Hyeon"/>
                  <a:sym typeface="Do Hyeon"/>
                </a:rPr>
                <a:t>VGG-16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20" name="Google Shape;220;p27"/>
            <p:cNvSpPr txBox="1"/>
            <p:nvPr/>
          </p:nvSpPr>
          <p:spPr>
            <a:xfrm>
              <a:off x="5842800" y="1992525"/>
              <a:ext cx="27609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o Hyeon"/>
                  <a:ea typeface="Do Hyeon"/>
                  <a:cs typeface="Do Hyeon"/>
                  <a:sym typeface="Do Hyeon"/>
                </a:rPr>
                <a:t>승은망 (#param : 2,182,538)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aphicFrame>
        <p:nvGraphicFramePr>
          <p:cNvPr id="221" name="Google Shape;221;p27"/>
          <p:cNvGraphicFramePr/>
          <p:nvPr/>
        </p:nvGraphicFramePr>
        <p:xfrm>
          <a:off x="795125" y="2083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{046CF9EF-4EF0-439F-A5A1-2C0338493545}</a:tableStyleId>
              </a:tblPr>
              <a:tblGrid>
                <a:gridCol w="3627075"/>
              </a:tblGrid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Conv(64, relu) *2 + MaxPool(2, 2)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Conv(128, relu) *2 + MaxPool(2, 2)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Conv(256, relu) *3 + MaxPool(2, 2)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Conv(512, relu) *3 + MaxPool(2, 2)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Conv(512, relu) *3 + MaxPool(2, 2)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Flat + Dense(4096) * 2 + Dense(10, softmax)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2" name="Google Shape;222;p27"/>
          <p:cNvGraphicFramePr/>
          <p:nvPr/>
        </p:nvGraphicFramePr>
        <p:xfrm>
          <a:off x="4422200" y="2083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{046CF9EF-4EF0-439F-A5A1-2C0338493545}</a:tableStyleId>
              </a:tblPr>
              <a:tblGrid>
                <a:gridCol w="3627075"/>
              </a:tblGrid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Conv(64, relu) *2 + BN(0.85) + MaxPool(2, 2)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Conv(128, relu) *2 + BN(0.85) + MaxPool(2, 2)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Conv(512, relu) + BN(0.85) + MaxPool(3, 3)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Conv(256, relu) + BN(0.85) + MaxPool(3, 3)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Conv(64, relu) + BN(0.85) + MaxPool(3, 3)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Flat + Dense(10, softmax)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Do Hyeon"/>
                <a:ea typeface="Do Hyeon"/>
                <a:cs typeface="Do Hyeon"/>
                <a:sym typeface="Do Hyeon"/>
              </a:rPr>
              <a:t>2. </a:t>
            </a:r>
            <a:r>
              <a:rPr lang="ko" sz="2800">
                <a:latin typeface="Do Hyeon"/>
                <a:ea typeface="Do Hyeon"/>
                <a:cs typeface="Do Hyeon"/>
                <a:sym typeface="Do Hyeon"/>
              </a:rPr>
              <a:t>복잡한 모델의 학습 시도</a:t>
            </a:r>
            <a:endParaRPr sz="28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311700" y="1152475"/>
            <a:ext cx="8520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VGG-16 &amp; 승은망 시도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⇒ 학습이 제대로 이루어지지 않음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⇒ </a:t>
            </a: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loss 일정 &amp; val_acc = 0.1로 고정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문제점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데이터의 양에 비해 모델이 복잡하고 batch size가 큼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parameter나 layer를 제어할 수 없음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간단한 모델부터 차근차근 쌓아보자!</a:t>
            </a:r>
            <a:endParaRPr sz="1800">
              <a:solidFill>
                <a:srgbClr val="E0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29" name="Google Shape;229;p28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0" name="Google Shape;230;p28"/>
          <p:cNvPicPr preferRelativeResize="0"/>
          <p:nvPr/>
        </p:nvPicPr>
        <p:blipFill rotWithShape="1">
          <a:blip r:embed="rId3">
            <a:alphaModFix/>
          </a:blip>
          <a:srcRect b="0" l="47506" r="0" t="0"/>
          <a:stretch/>
        </p:blipFill>
        <p:spPr>
          <a:xfrm>
            <a:off x="3871875" y="1464500"/>
            <a:ext cx="4800101" cy="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/>
          <p:nvPr/>
        </p:nvSpPr>
        <p:spPr>
          <a:xfrm>
            <a:off x="6021225" y="1561875"/>
            <a:ext cx="2717700" cy="6750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3. 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간단한 기본 학습 모델 선정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311700" y="1152475"/>
            <a:ext cx="8520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Layer 수 조정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○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Conv(64) + MaxPool(2, 2) + Dense(1024) + Dense(10)에서부터 시작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Batch Size 조정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○"/>
            </a:pPr>
            <a:r>
              <a:rPr lang="ko" sz="1800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Data Size에 맞는 Batch Size</a:t>
            </a: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를 찾자 (DataSize - 10만 / BatchSize - 512)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○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batch size = [10, 15, 20, 25, 40, 50]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38" name="Google Shape;238;p29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39" name="Google Shape;239;p29"/>
          <p:cNvGraphicFramePr/>
          <p:nvPr/>
        </p:nvGraphicFramePr>
        <p:xfrm>
          <a:off x="1337625" y="368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{046CF9EF-4EF0-439F-A5A1-2C0338493545}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BS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15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25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ACC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49.86%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52.27%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51.73%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54.93%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51.33%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59.60%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0" name="Google Shape;240;p29"/>
          <p:cNvSpPr/>
          <p:nvPr/>
        </p:nvSpPr>
        <p:spPr>
          <a:xfrm>
            <a:off x="7542525" y="3680250"/>
            <a:ext cx="1034100" cy="7848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Do Hyeon"/>
                <a:ea typeface="Do Hyeon"/>
                <a:cs typeface="Do Hyeon"/>
                <a:sym typeface="Do Hyeon"/>
              </a:rPr>
              <a:t>3. </a:t>
            </a:r>
            <a:r>
              <a:rPr lang="ko" sz="2800">
                <a:latin typeface="Do Hyeon"/>
                <a:ea typeface="Do Hyeon"/>
                <a:cs typeface="Do Hyeon"/>
                <a:sym typeface="Do Hyeon"/>
              </a:rPr>
              <a:t>간단한 기본 학습 모델 선정</a:t>
            </a:r>
            <a:endParaRPr sz="28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46" name="Google Shape;246;p30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0"/>
          <p:cNvCxnSpPr>
            <a:stCxn id="248" idx="0"/>
            <a:endCxn id="249" idx="2"/>
          </p:cNvCxnSpPr>
          <p:nvPr/>
        </p:nvCxnSpPr>
        <p:spPr>
          <a:xfrm>
            <a:off x="4422175" y="1236200"/>
            <a:ext cx="0" cy="356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0" name="Google Shape;250;p30"/>
          <p:cNvGrpSpPr/>
          <p:nvPr/>
        </p:nvGrpSpPr>
        <p:grpSpPr>
          <a:xfrm>
            <a:off x="795125" y="1236200"/>
            <a:ext cx="7254050" cy="3568200"/>
            <a:chOff x="795125" y="1236200"/>
            <a:chExt cx="7254050" cy="3568200"/>
          </a:xfrm>
        </p:grpSpPr>
        <p:sp>
          <p:nvSpPr>
            <p:cNvPr id="249" name="Google Shape;249;p30"/>
            <p:cNvSpPr/>
            <p:nvPr/>
          </p:nvSpPr>
          <p:spPr>
            <a:xfrm>
              <a:off x="795125" y="1644200"/>
              <a:ext cx="7254000" cy="31602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" name="Google Shape;251;p30"/>
            <p:cNvGrpSpPr/>
            <p:nvPr/>
          </p:nvGrpSpPr>
          <p:grpSpPr>
            <a:xfrm>
              <a:off x="795175" y="1236200"/>
              <a:ext cx="7254000" cy="3543850"/>
              <a:chOff x="795175" y="1236200"/>
              <a:chExt cx="7254000" cy="3543850"/>
            </a:xfrm>
          </p:grpSpPr>
          <p:sp>
            <p:nvSpPr>
              <p:cNvPr id="248" name="Google Shape;248;p30"/>
              <p:cNvSpPr/>
              <p:nvPr/>
            </p:nvSpPr>
            <p:spPr>
              <a:xfrm>
                <a:off x="795175" y="1236200"/>
                <a:ext cx="7254000" cy="408000"/>
              </a:xfrm>
              <a:prstGeom prst="rect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0"/>
              <p:cNvSpPr txBox="1"/>
              <p:nvPr/>
            </p:nvSpPr>
            <p:spPr>
              <a:xfrm>
                <a:off x="815725" y="4489950"/>
                <a:ext cx="3606600" cy="2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Do Hyeon"/>
                    <a:ea typeface="Do Hyeon"/>
                    <a:cs typeface="Do Hyeon"/>
                    <a:sym typeface="Do Hyeon"/>
                  </a:rPr>
                  <a:t>3 Layers의 단촐한 모델</a:t>
                </a:r>
                <a:endParaRPr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253" name="Google Shape;253;p30"/>
              <p:cNvSpPr txBox="1"/>
              <p:nvPr/>
            </p:nvSpPr>
            <p:spPr>
              <a:xfrm>
                <a:off x="4422325" y="4489950"/>
                <a:ext cx="3606600" cy="2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Do Hyeon"/>
                    <a:ea typeface="Do Hyeon"/>
                    <a:cs typeface="Do Hyeon"/>
                    <a:sym typeface="Do Hyeon"/>
                  </a:rPr>
                  <a:t>img_size=112, bs=50, </a:t>
                </a:r>
                <a:r>
                  <a:rPr lang="ko">
                    <a:solidFill>
                      <a:srgbClr val="E06666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val_acc = 59.60</a:t>
                </a:r>
                <a:endParaRPr>
                  <a:solidFill>
                    <a:srgbClr val="E06666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cxnSp>
            <p:nvCxnSpPr>
              <p:cNvPr id="254" name="Google Shape;254;p30"/>
              <p:cNvCxnSpPr/>
              <p:nvPr/>
            </p:nvCxnSpPr>
            <p:spPr>
              <a:xfrm>
                <a:off x="815725" y="4482600"/>
                <a:ext cx="7213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55" name="Google Shape;255;p30"/>
          <p:cNvGrpSpPr/>
          <p:nvPr/>
        </p:nvGrpSpPr>
        <p:grpSpPr>
          <a:xfrm>
            <a:off x="1233250" y="1297100"/>
            <a:ext cx="6465450" cy="290100"/>
            <a:chOff x="2138250" y="1563725"/>
            <a:chExt cx="6465450" cy="290100"/>
          </a:xfrm>
        </p:grpSpPr>
        <p:sp>
          <p:nvSpPr>
            <p:cNvPr id="256" name="Google Shape;256;p30"/>
            <p:cNvSpPr txBox="1"/>
            <p:nvPr/>
          </p:nvSpPr>
          <p:spPr>
            <a:xfrm>
              <a:off x="2138250" y="1563725"/>
              <a:ext cx="27609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o Hyeon"/>
                  <a:ea typeface="Do Hyeon"/>
                  <a:cs typeface="Do Hyeon"/>
                  <a:sym typeface="Do Hyeon"/>
                </a:rPr>
                <a:t>Summary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57" name="Google Shape;257;p30"/>
            <p:cNvSpPr txBox="1"/>
            <p:nvPr/>
          </p:nvSpPr>
          <p:spPr>
            <a:xfrm>
              <a:off x="5842800" y="1563725"/>
              <a:ext cx="27609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o Hyeon"/>
                  <a:ea typeface="Do Hyeon"/>
                  <a:cs typeface="Do Hyeon"/>
                  <a:sym typeface="Do Hyeon"/>
                </a:rPr>
                <a:t>acc, loss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aphicFrame>
        <p:nvGraphicFramePr>
          <p:cNvPr id="258" name="Google Shape;258;p30"/>
          <p:cNvGraphicFramePr/>
          <p:nvPr/>
        </p:nvGraphicFramePr>
        <p:xfrm>
          <a:off x="795125" y="1638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{046CF9EF-4EF0-439F-A5A1-2C0338493545}</a:tableStyleId>
              </a:tblPr>
              <a:tblGrid>
                <a:gridCol w="3627075"/>
              </a:tblGrid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Conv(64, relu) + MaxPool(2, 2)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Conv(128, relu) + MaxPool(2. 2)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Conv(64, relu) + MaxPool(3, 2)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Flat + 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Dense(1024, relu) + Dense(10, softmax)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59" name="Google Shape;2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200" y="1679850"/>
            <a:ext cx="3627075" cy="27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/>
          <p:nvPr/>
        </p:nvSpPr>
        <p:spPr>
          <a:xfrm>
            <a:off x="311700" y="1275050"/>
            <a:ext cx="334200" cy="334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1</a:t>
            </a:r>
            <a:endParaRPr b="1" sz="11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/>
          <p:nvPr/>
        </p:nvSpPr>
        <p:spPr>
          <a:xfrm>
            <a:off x="-133900" y="-128525"/>
            <a:ext cx="9430200" cy="33993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06666"/>
              </a:highlight>
            </a:endParaRPr>
          </a:p>
        </p:txBody>
      </p:sp>
      <p:sp>
        <p:nvSpPr>
          <p:cNvPr id="266" name="Google Shape;266;p31"/>
          <p:cNvSpPr txBox="1"/>
          <p:nvPr>
            <p:ph type="ctrTitle"/>
          </p:nvPr>
        </p:nvSpPr>
        <p:spPr>
          <a:xfrm>
            <a:off x="311708" y="1049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모델 개선</a:t>
            </a:r>
            <a:endParaRPr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150" y="3374700"/>
            <a:ext cx="3307699" cy="16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/>
          <p:nvPr/>
        </p:nvSpPr>
        <p:spPr>
          <a:xfrm>
            <a:off x="3555250" y="3433775"/>
            <a:ext cx="669600" cy="161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2772000" y="771750"/>
            <a:ext cx="3600000" cy="36000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857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06666"/>
              </a:highlight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2952000" y="951750"/>
            <a:ext cx="3240000" cy="3240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06666"/>
              </a:highlight>
            </a:endParaRPr>
          </a:p>
        </p:txBody>
      </p:sp>
      <p:sp>
        <p:nvSpPr>
          <p:cNvPr id="65" name="Google Shape;65;p14"/>
          <p:cNvSpPr txBox="1"/>
          <p:nvPr>
            <p:ph idx="4294967295" type="title"/>
          </p:nvPr>
        </p:nvSpPr>
        <p:spPr>
          <a:xfrm>
            <a:off x="3267900" y="1134750"/>
            <a:ext cx="2608200" cy="28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 Hyeon"/>
              <a:buAutoNum type="arabicPeriod"/>
            </a:pPr>
            <a:r>
              <a:rPr lang="ko"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목표</a:t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 Hyeon"/>
              <a:buAutoNum type="arabicPeriod"/>
            </a:pPr>
            <a:r>
              <a:rPr lang="ko"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요약</a:t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 Hyeon"/>
              <a:buAutoNum type="arabicPeriod"/>
            </a:pPr>
            <a:r>
              <a:rPr lang="ko"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데이터 수집 및 가공</a:t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 Hyeon"/>
              <a:buAutoNum type="arabicPeriod"/>
            </a:pPr>
            <a:r>
              <a:rPr lang="ko"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기본 학습 모델 선정</a:t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 Hyeon"/>
              <a:buAutoNum type="arabicPeriod"/>
            </a:pPr>
            <a:r>
              <a:rPr lang="ko"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모델 개선</a:t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 Hyeon"/>
              <a:buAutoNum type="arabicPeriod"/>
            </a:pPr>
            <a:r>
              <a:rPr lang="ko"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학습 모니터링</a:t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 Hyeon"/>
              <a:buAutoNum type="arabicPeriod"/>
            </a:pPr>
            <a:r>
              <a:rPr lang="ko"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의의 및 한계</a:t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AutoNum type="arabicPeriod"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Layer 구조 변경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311700" y="1152475"/>
            <a:ext cx="8520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기본 모델에서부터 층을 더 쌓아감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t/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75" name="Google Shape;275;p32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76" name="Google Shape;276;p32"/>
          <p:cNvGraphicFramePr/>
          <p:nvPr/>
        </p:nvGraphicFramePr>
        <p:xfrm>
          <a:off x="828150" y="183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{046CF9EF-4EF0-439F-A5A1-2C0338493545}</a:tableStyleId>
              </a:tblPr>
              <a:tblGrid>
                <a:gridCol w="661150"/>
                <a:gridCol w="1830450"/>
                <a:gridCol w="1830450"/>
                <a:gridCol w="1830450"/>
                <a:gridCol w="1830450"/>
              </a:tblGrid>
              <a:tr h="257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Layer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3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ValAcc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59.60</a:t>
                      </a: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66.40</a:t>
                      </a: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61.07</a:t>
                      </a: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59.60</a:t>
                      </a: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77" name="Google Shape;277;p32"/>
          <p:cNvGraphicFramePr/>
          <p:nvPr/>
        </p:nvGraphicFramePr>
        <p:xfrm>
          <a:off x="1489300" y="183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{046CF9EF-4EF0-439F-A5A1-2C0338493545}</a:tableStyleId>
              </a:tblPr>
              <a:tblGrid>
                <a:gridCol w="1830450"/>
              </a:tblGrid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Conv(64) + MP(2,2)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Conv(128) + MP((2,2)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Conv(64) + MP(3,2)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Flat + Dense(1024, relu) + dense(10, softmax)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 LAYERS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78" name="Google Shape;278;p32"/>
          <p:cNvGraphicFramePr/>
          <p:nvPr/>
        </p:nvGraphicFramePr>
        <p:xfrm>
          <a:off x="3319750" y="183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{046CF9EF-4EF0-439F-A5A1-2C0338493545}</a:tableStyleId>
              </a:tblPr>
              <a:tblGrid>
                <a:gridCol w="1830450"/>
              </a:tblGrid>
              <a:tr h="4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Conv(64) + MP(2,2)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Conv(128) + MP((2,2)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Conv(256) + MP(3,2)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99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Conv(128) + MP3,2)</a:t>
                      </a:r>
                      <a:endParaRPr sz="1200">
                        <a:solidFill>
                          <a:srgbClr val="99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Flat + Dense(1024, relu) + dense(10, softmax)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 LAYERS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79" name="Google Shape;279;p32"/>
          <p:cNvGraphicFramePr/>
          <p:nvPr/>
        </p:nvGraphicFramePr>
        <p:xfrm>
          <a:off x="5150200" y="183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{046CF9EF-4EF0-439F-A5A1-2C0338493545}</a:tableStyleId>
              </a:tblPr>
              <a:tblGrid>
                <a:gridCol w="1830450"/>
              </a:tblGrid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Conv(64) * 2 + MP(2,2)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Conv(128) + MP((2,2)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99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Conv(256) + MP(3,2)</a:t>
                      </a:r>
                      <a:endParaRPr sz="1200">
                        <a:solidFill>
                          <a:srgbClr val="99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Flat + Dense(1024, relu) + dense(10, softmax)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 LAYERS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80" name="Google Shape;280;p32"/>
          <p:cNvGraphicFramePr/>
          <p:nvPr/>
        </p:nvGraphicFramePr>
        <p:xfrm>
          <a:off x="6980650" y="183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{046CF9EF-4EF0-439F-A5A1-2C0338493545}</a:tableStyleId>
              </a:tblPr>
              <a:tblGrid>
                <a:gridCol w="1830450"/>
              </a:tblGrid>
              <a:tr h="4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Conv(64) * 2 + MP(2,2)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Conv(128) * 2 + MP((2,2)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Conv(256) + MP(2,2)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Conv(64) + MP3,2)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Flat + Dense(1024, relu) + dense(10, softmax)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99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 LAYERS</a:t>
                      </a:r>
                      <a:endParaRPr sz="1200">
                        <a:solidFill>
                          <a:srgbClr val="99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AutoNum type="arabicPeriod"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Layer 구조 변경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311700" y="1152475"/>
            <a:ext cx="8520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Convolution Layer의 </a:t>
            </a:r>
            <a:r>
              <a:rPr lang="ko" sz="1800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Filter 수가 증가했다가 감소하는 모델</a:t>
            </a: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이 계속 증가하는 모델보다 val_accuracy가 더 높음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안정적인 모델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validation accuracy가 Layer 깊이에 비례하지는 않음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overfitting의 위험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데이터에 맞는 적절한 크기</a:t>
            </a: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를 쌓아야 함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87" name="Google Shape;287;p33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AutoNum type="arabicPeriod"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Layer 구조 변경 - 개선 모델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93" name="Google Shape;293;p34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34"/>
          <p:cNvCxnSpPr>
            <a:stCxn id="295" idx="0"/>
            <a:endCxn id="296" idx="2"/>
          </p:cNvCxnSpPr>
          <p:nvPr/>
        </p:nvCxnSpPr>
        <p:spPr>
          <a:xfrm>
            <a:off x="4422175" y="1236200"/>
            <a:ext cx="0" cy="356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7" name="Google Shape;297;p34"/>
          <p:cNvGrpSpPr/>
          <p:nvPr/>
        </p:nvGrpSpPr>
        <p:grpSpPr>
          <a:xfrm>
            <a:off x="795125" y="1236200"/>
            <a:ext cx="7254050" cy="3568200"/>
            <a:chOff x="795125" y="1236200"/>
            <a:chExt cx="7254050" cy="3568200"/>
          </a:xfrm>
        </p:grpSpPr>
        <p:sp>
          <p:nvSpPr>
            <p:cNvPr id="296" name="Google Shape;296;p34"/>
            <p:cNvSpPr/>
            <p:nvPr/>
          </p:nvSpPr>
          <p:spPr>
            <a:xfrm>
              <a:off x="795125" y="1644200"/>
              <a:ext cx="7254000" cy="31602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8" name="Google Shape;298;p34"/>
            <p:cNvGrpSpPr/>
            <p:nvPr/>
          </p:nvGrpSpPr>
          <p:grpSpPr>
            <a:xfrm>
              <a:off x="795175" y="1236200"/>
              <a:ext cx="7254000" cy="3543850"/>
              <a:chOff x="795175" y="1236200"/>
              <a:chExt cx="7254000" cy="3543850"/>
            </a:xfrm>
          </p:grpSpPr>
          <p:sp>
            <p:nvSpPr>
              <p:cNvPr id="295" name="Google Shape;295;p34"/>
              <p:cNvSpPr/>
              <p:nvPr/>
            </p:nvSpPr>
            <p:spPr>
              <a:xfrm>
                <a:off x="795175" y="1236200"/>
                <a:ext cx="7254000" cy="408000"/>
              </a:xfrm>
              <a:prstGeom prst="rect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4"/>
              <p:cNvSpPr txBox="1"/>
              <p:nvPr/>
            </p:nvSpPr>
            <p:spPr>
              <a:xfrm>
                <a:off x="815725" y="4489950"/>
                <a:ext cx="3606600" cy="2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Do Hyeon"/>
                    <a:ea typeface="Do Hyeon"/>
                    <a:cs typeface="Do Hyeon"/>
                    <a:sym typeface="Do Hyeon"/>
                  </a:rPr>
                  <a:t>4 Conv Layer + 2 Dense Layer</a:t>
                </a:r>
                <a:endParaRPr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300" name="Google Shape;300;p34"/>
              <p:cNvSpPr txBox="1"/>
              <p:nvPr/>
            </p:nvSpPr>
            <p:spPr>
              <a:xfrm>
                <a:off x="4422325" y="4489950"/>
                <a:ext cx="3606600" cy="2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Do Hyeon"/>
                    <a:ea typeface="Do Hyeon"/>
                    <a:cs typeface="Do Hyeon"/>
                    <a:sym typeface="Do Hyeon"/>
                  </a:rPr>
                  <a:t>img_size=112, bs=50, </a:t>
                </a:r>
                <a:r>
                  <a:rPr lang="ko">
                    <a:solidFill>
                      <a:srgbClr val="E06666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val_acc = 66.40</a:t>
                </a:r>
                <a:endParaRPr>
                  <a:solidFill>
                    <a:srgbClr val="E06666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cxnSp>
            <p:nvCxnSpPr>
              <p:cNvPr id="301" name="Google Shape;301;p34"/>
              <p:cNvCxnSpPr/>
              <p:nvPr/>
            </p:nvCxnSpPr>
            <p:spPr>
              <a:xfrm>
                <a:off x="815725" y="4482600"/>
                <a:ext cx="7213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02" name="Google Shape;302;p34"/>
          <p:cNvGrpSpPr/>
          <p:nvPr/>
        </p:nvGrpSpPr>
        <p:grpSpPr>
          <a:xfrm>
            <a:off x="1233250" y="1297100"/>
            <a:ext cx="6465450" cy="290100"/>
            <a:chOff x="2138250" y="1563725"/>
            <a:chExt cx="6465450" cy="290100"/>
          </a:xfrm>
        </p:grpSpPr>
        <p:sp>
          <p:nvSpPr>
            <p:cNvPr id="303" name="Google Shape;303;p34"/>
            <p:cNvSpPr txBox="1"/>
            <p:nvPr/>
          </p:nvSpPr>
          <p:spPr>
            <a:xfrm>
              <a:off x="2138250" y="1563725"/>
              <a:ext cx="27609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o Hyeon"/>
                  <a:ea typeface="Do Hyeon"/>
                  <a:cs typeface="Do Hyeon"/>
                  <a:sym typeface="Do Hyeon"/>
                </a:rPr>
                <a:t>Summary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304" name="Google Shape;304;p34"/>
            <p:cNvSpPr txBox="1"/>
            <p:nvPr/>
          </p:nvSpPr>
          <p:spPr>
            <a:xfrm>
              <a:off x="5842800" y="1563725"/>
              <a:ext cx="27609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o Hyeon"/>
                  <a:ea typeface="Do Hyeon"/>
                  <a:cs typeface="Do Hyeon"/>
                  <a:sym typeface="Do Hyeon"/>
                </a:rPr>
                <a:t>acc, loss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aphicFrame>
        <p:nvGraphicFramePr>
          <p:cNvPr id="305" name="Google Shape;305;p34"/>
          <p:cNvGraphicFramePr/>
          <p:nvPr/>
        </p:nvGraphicFramePr>
        <p:xfrm>
          <a:off x="795125" y="1638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{046CF9EF-4EF0-439F-A5A1-2C0338493545}</a:tableStyleId>
              </a:tblPr>
              <a:tblGrid>
                <a:gridCol w="3627075"/>
              </a:tblGrid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Conv(64, relu) + MaxPool(2, 2)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Conv(128, relu) + MaxPool(2. 2)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Conv(256, relu) + MaxPool(3, 2)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Conv(128, relu) + MaxPool(3. 2)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Flat + Dense(1024, relu) + Dense(10, softmax)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200" y="1638275"/>
            <a:ext cx="3627075" cy="284085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/>
          <p:nvPr/>
        </p:nvSpPr>
        <p:spPr>
          <a:xfrm>
            <a:off x="311700" y="1275050"/>
            <a:ext cx="334200" cy="334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2</a:t>
            </a:r>
            <a:endParaRPr b="1" sz="11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2. 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Regularization(1) - Dropout, BatchNormalization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311700" y="1152475"/>
            <a:ext cx="8520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Dropout 적용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BatchNormalization 적용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14" name="Google Shape;314;p35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15" name="Google Shape;315;p35"/>
          <p:cNvGraphicFramePr/>
          <p:nvPr/>
        </p:nvGraphicFramePr>
        <p:xfrm>
          <a:off x="828150" y="17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{046CF9EF-4EF0-439F-A5A1-2C0338493545}</a:tableStyleId>
              </a:tblPr>
              <a:tblGrid>
                <a:gridCol w="1288050"/>
                <a:gridCol w="1068925"/>
                <a:gridCol w="1068925"/>
                <a:gridCol w="1068925"/>
                <a:gridCol w="1068925"/>
                <a:gridCol w="1068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Dropout Rate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0.3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0.4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ValAcc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66.40%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52.27%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51.73%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54.93%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51.33%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16" name="Google Shape;316;p35"/>
          <p:cNvGraphicFramePr/>
          <p:nvPr/>
        </p:nvGraphicFramePr>
        <p:xfrm>
          <a:off x="828150" y="328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{046CF9EF-4EF0-439F-A5A1-2C0338493545}</a:tableStyleId>
              </a:tblPr>
              <a:tblGrid>
                <a:gridCol w="1254550"/>
                <a:gridCol w="931400"/>
                <a:gridCol w="931400"/>
                <a:gridCol w="931400"/>
                <a:gridCol w="931400"/>
                <a:gridCol w="931400"/>
                <a:gridCol w="158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momentum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x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0.8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0.9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 (특정 레이어만)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ValAcc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66.40%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72.93%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69.07%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71.20%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71.60%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74.40%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7" name="Google Shape;317;p35"/>
          <p:cNvSpPr/>
          <p:nvPr/>
        </p:nvSpPr>
        <p:spPr>
          <a:xfrm>
            <a:off x="6739700" y="3286175"/>
            <a:ext cx="1589700" cy="788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2. 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Regularization(1) - Dropout, BatchNormalization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311700" y="1152475"/>
            <a:ext cx="8520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Dropout보다 BatchNormalization의 </a:t>
            </a:r>
            <a:r>
              <a:rPr lang="ko" sz="1800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validation accuracy의 향상이 두드러짐</a:t>
            </a:r>
            <a:endParaRPr sz="1800">
              <a:solidFill>
                <a:srgbClr val="E0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BatchNormalization으로 개선 모델 선정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Dropout은 추후에 다시 적용해 보도록 함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BatchNormalization의 효과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모델의 </a:t>
            </a:r>
            <a:r>
              <a:rPr lang="ko" sz="1800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안정화</a:t>
            </a:r>
            <a:endParaRPr sz="1800">
              <a:solidFill>
                <a:srgbClr val="E0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신경망의 각 레이어의 분포를 같게함으로써 좀더 안정적인 학습 가능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24" name="Google Shape;324;p36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2. 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Regularization(1)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- 개선 모델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30" name="Google Shape;330;p37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37"/>
          <p:cNvCxnSpPr>
            <a:stCxn id="332" idx="0"/>
            <a:endCxn id="333" idx="2"/>
          </p:cNvCxnSpPr>
          <p:nvPr/>
        </p:nvCxnSpPr>
        <p:spPr>
          <a:xfrm>
            <a:off x="4422175" y="1236200"/>
            <a:ext cx="0" cy="356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34" name="Google Shape;334;p37"/>
          <p:cNvGrpSpPr/>
          <p:nvPr/>
        </p:nvGrpSpPr>
        <p:grpSpPr>
          <a:xfrm>
            <a:off x="795125" y="1236200"/>
            <a:ext cx="7254050" cy="3568200"/>
            <a:chOff x="795125" y="1236200"/>
            <a:chExt cx="7254050" cy="3568200"/>
          </a:xfrm>
        </p:grpSpPr>
        <p:sp>
          <p:nvSpPr>
            <p:cNvPr id="333" name="Google Shape;333;p37"/>
            <p:cNvSpPr/>
            <p:nvPr/>
          </p:nvSpPr>
          <p:spPr>
            <a:xfrm>
              <a:off x="795125" y="1644200"/>
              <a:ext cx="7254000" cy="31602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5" name="Google Shape;335;p37"/>
            <p:cNvGrpSpPr/>
            <p:nvPr/>
          </p:nvGrpSpPr>
          <p:grpSpPr>
            <a:xfrm>
              <a:off x="795175" y="1236200"/>
              <a:ext cx="7254000" cy="3543850"/>
              <a:chOff x="795175" y="1236200"/>
              <a:chExt cx="7254000" cy="3543850"/>
            </a:xfrm>
          </p:grpSpPr>
          <p:sp>
            <p:nvSpPr>
              <p:cNvPr id="332" name="Google Shape;332;p37"/>
              <p:cNvSpPr/>
              <p:nvPr/>
            </p:nvSpPr>
            <p:spPr>
              <a:xfrm>
                <a:off x="795175" y="1236200"/>
                <a:ext cx="7254000" cy="408000"/>
              </a:xfrm>
              <a:prstGeom prst="rect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37"/>
              <p:cNvSpPr txBox="1"/>
              <p:nvPr/>
            </p:nvSpPr>
            <p:spPr>
              <a:xfrm>
                <a:off x="815725" y="4489950"/>
                <a:ext cx="3606600" cy="2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Do Hyeon"/>
                    <a:ea typeface="Do Hyeon"/>
                    <a:cs typeface="Do Hyeon"/>
                    <a:sym typeface="Do Hyeon"/>
                  </a:rPr>
                  <a:t>BatchNormalization을 부분 적용한 모델</a:t>
                </a:r>
                <a:endParaRPr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337" name="Google Shape;337;p37"/>
              <p:cNvSpPr txBox="1"/>
              <p:nvPr/>
            </p:nvSpPr>
            <p:spPr>
              <a:xfrm>
                <a:off x="4422325" y="4489950"/>
                <a:ext cx="3606600" cy="2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Do Hyeon"/>
                    <a:ea typeface="Do Hyeon"/>
                    <a:cs typeface="Do Hyeon"/>
                    <a:sym typeface="Do Hyeon"/>
                  </a:rPr>
                  <a:t>img_size=112, bs=25, </a:t>
                </a:r>
                <a:r>
                  <a:rPr lang="ko">
                    <a:solidFill>
                      <a:srgbClr val="E06666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val_acc = 74.40</a:t>
                </a:r>
                <a:endParaRPr>
                  <a:solidFill>
                    <a:srgbClr val="E06666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cxnSp>
            <p:nvCxnSpPr>
              <p:cNvPr id="338" name="Google Shape;338;p37"/>
              <p:cNvCxnSpPr/>
              <p:nvPr/>
            </p:nvCxnSpPr>
            <p:spPr>
              <a:xfrm>
                <a:off x="815725" y="4482600"/>
                <a:ext cx="7213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39" name="Google Shape;339;p37"/>
          <p:cNvGrpSpPr/>
          <p:nvPr/>
        </p:nvGrpSpPr>
        <p:grpSpPr>
          <a:xfrm>
            <a:off x="1233250" y="1297100"/>
            <a:ext cx="6465450" cy="290100"/>
            <a:chOff x="2138250" y="1563725"/>
            <a:chExt cx="6465450" cy="290100"/>
          </a:xfrm>
        </p:grpSpPr>
        <p:sp>
          <p:nvSpPr>
            <p:cNvPr id="340" name="Google Shape;340;p37"/>
            <p:cNvSpPr txBox="1"/>
            <p:nvPr/>
          </p:nvSpPr>
          <p:spPr>
            <a:xfrm>
              <a:off x="2138250" y="1563725"/>
              <a:ext cx="27609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o Hyeon"/>
                  <a:ea typeface="Do Hyeon"/>
                  <a:cs typeface="Do Hyeon"/>
                  <a:sym typeface="Do Hyeon"/>
                </a:rPr>
                <a:t>Summary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341" name="Google Shape;341;p37"/>
            <p:cNvSpPr txBox="1"/>
            <p:nvPr/>
          </p:nvSpPr>
          <p:spPr>
            <a:xfrm>
              <a:off x="5842800" y="1563725"/>
              <a:ext cx="27609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o Hyeon"/>
                  <a:ea typeface="Do Hyeon"/>
                  <a:cs typeface="Do Hyeon"/>
                  <a:sym typeface="Do Hyeon"/>
                </a:rPr>
                <a:t>acc, loss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aphicFrame>
        <p:nvGraphicFramePr>
          <p:cNvPr id="342" name="Google Shape;342;p37"/>
          <p:cNvGraphicFramePr/>
          <p:nvPr/>
        </p:nvGraphicFramePr>
        <p:xfrm>
          <a:off x="795125" y="1638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{046CF9EF-4EF0-439F-A5A1-2C0338493545}</a:tableStyleId>
              </a:tblPr>
              <a:tblGrid>
                <a:gridCol w="3627075"/>
              </a:tblGrid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Conv(64, relu) + MaxPool(2, 2) + BN(0.6)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Conv(128, relu) + MaxPool(2. 2)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Conv(256, relu) + MaxPool(3, 2) 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+ BN(0.6)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Conv(128, relu) + MaxPool(3. 2)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Flat + Dense(1024, relu) + 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BN(0.6)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Dense(10, softmax)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43" name="Google Shape;3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201" y="1638275"/>
            <a:ext cx="3627075" cy="28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7"/>
          <p:cNvSpPr/>
          <p:nvPr/>
        </p:nvSpPr>
        <p:spPr>
          <a:xfrm>
            <a:off x="311700" y="1275050"/>
            <a:ext cx="334200" cy="334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3</a:t>
            </a:r>
            <a:endParaRPr b="1" sz="11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 txBox="1"/>
          <p:nvPr>
            <p:ph idx="1" type="body"/>
          </p:nvPr>
        </p:nvSpPr>
        <p:spPr>
          <a:xfrm>
            <a:off x="311700" y="1152475"/>
            <a:ext cx="4821900" cy="3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o Hyeon"/>
              <a:buChar char="-"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모델을 더욱 안정화시켜보자!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o Hyeon"/>
              <a:buChar char="-"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parameter 수가 많아서                       test accuracy가 불안정한 것은 아닐까?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o Hyeon"/>
              <a:buChar char="-"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1024 Dense Layer 대신,                 </a:t>
            </a:r>
            <a:r>
              <a:rPr lang="ko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Conv(64) Layer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로 변경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Do Hyeon"/>
              <a:buChar char="-"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그 결과, 성능 증가 / parameter 수 감소 → 모델의 안정성 증가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o Hyeon"/>
              <a:buChar char="-"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Trained parameter 수 변화: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11,294,602 → 750,666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0" name="Google Shape;350;p3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3. Dense Layer → Conv Layer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51" name="Google Shape;351;p38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2" name="Google Shape;352;p38"/>
          <p:cNvGrpSpPr/>
          <p:nvPr/>
        </p:nvGrpSpPr>
        <p:grpSpPr>
          <a:xfrm>
            <a:off x="5205230" y="1236200"/>
            <a:ext cx="3627027" cy="3568200"/>
            <a:chOff x="9615347" y="1236200"/>
            <a:chExt cx="7254053" cy="3568200"/>
          </a:xfrm>
        </p:grpSpPr>
        <p:sp>
          <p:nvSpPr>
            <p:cNvPr id="353" name="Google Shape;353;p38"/>
            <p:cNvSpPr/>
            <p:nvPr/>
          </p:nvSpPr>
          <p:spPr>
            <a:xfrm>
              <a:off x="9615400" y="1644200"/>
              <a:ext cx="7254000" cy="31602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4" name="Google Shape;354;p38"/>
            <p:cNvGrpSpPr/>
            <p:nvPr/>
          </p:nvGrpSpPr>
          <p:grpSpPr>
            <a:xfrm>
              <a:off x="9615347" y="1236200"/>
              <a:ext cx="7254053" cy="3543850"/>
              <a:chOff x="9615347" y="1236200"/>
              <a:chExt cx="7254053" cy="3543850"/>
            </a:xfrm>
          </p:grpSpPr>
          <p:sp>
            <p:nvSpPr>
              <p:cNvPr id="355" name="Google Shape;355;p38"/>
              <p:cNvSpPr/>
              <p:nvPr/>
            </p:nvSpPr>
            <p:spPr>
              <a:xfrm>
                <a:off x="9615400" y="1236200"/>
                <a:ext cx="7254000" cy="408000"/>
              </a:xfrm>
              <a:prstGeom prst="rect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8"/>
              <p:cNvSpPr txBox="1"/>
              <p:nvPr/>
            </p:nvSpPr>
            <p:spPr>
              <a:xfrm>
                <a:off x="9615347" y="4489950"/>
                <a:ext cx="7213200" cy="2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dk1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img_size=112, bs=25, </a:t>
                </a:r>
                <a:r>
                  <a:rPr lang="ko">
                    <a:solidFill>
                      <a:srgbClr val="E06666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val_acc = 76.50</a:t>
                </a:r>
                <a:endParaRPr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cxnSp>
            <p:nvCxnSpPr>
              <p:cNvPr id="357" name="Google Shape;357;p38"/>
              <p:cNvCxnSpPr/>
              <p:nvPr/>
            </p:nvCxnSpPr>
            <p:spPr>
              <a:xfrm>
                <a:off x="9635775" y="4482600"/>
                <a:ext cx="7213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58" name="Google Shape;358;p38"/>
          <p:cNvSpPr txBox="1"/>
          <p:nvPr/>
        </p:nvSpPr>
        <p:spPr>
          <a:xfrm>
            <a:off x="5638313" y="1297100"/>
            <a:ext cx="27609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Summary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359" name="Google Shape;359;p38"/>
          <p:cNvGraphicFramePr/>
          <p:nvPr/>
        </p:nvGraphicFramePr>
        <p:xfrm>
          <a:off x="5205213" y="1638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{046CF9EF-4EF0-439F-A5A1-2C0338493545}</a:tableStyleId>
              </a:tblPr>
              <a:tblGrid>
                <a:gridCol w="3627075"/>
              </a:tblGrid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Conv(64, relu) + MaxPool(2, 2) + BN(0.6)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Conv(128, relu) + MaxPool(2. 2)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Conv(256, relu) + MaxPool(3, 2) 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+ BN(0.6)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Conv(128, relu) + MaxPool(3. 2)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(64, relu) + 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MaxPool(3. 2) + 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BN(0.6)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Flat + 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Dense(10, softmax)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0" name="Google Shape;360;p38"/>
          <p:cNvSpPr/>
          <p:nvPr/>
        </p:nvSpPr>
        <p:spPr>
          <a:xfrm>
            <a:off x="4740000" y="1275050"/>
            <a:ext cx="334200" cy="334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4</a:t>
            </a:r>
            <a:endParaRPr b="1" sz="11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"/>
          <p:cNvSpPr/>
          <p:nvPr/>
        </p:nvSpPr>
        <p:spPr>
          <a:xfrm>
            <a:off x="-133900" y="-128525"/>
            <a:ext cx="9430200" cy="33993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06666"/>
              </a:highlight>
            </a:endParaRPr>
          </a:p>
        </p:txBody>
      </p:sp>
      <p:sp>
        <p:nvSpPr>
          <p:cNvPr id="366" name="Google Shape;366;p39"/>
          <p:cNvSpPr txBox="1"/>
          <p:nvPr>
            <p:ph type="ctrTitle"/>
          </p:nvPr>
        </p:nvSpPr>
        <p:spPr>
          <a:xfrm>
            <a:off x="311708" y="1049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데이터 추가 가공</a:t>
            </a:r>
            <a:endParaRPr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67" name="Google Shape;3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150" y="3374700"/>
            <a:ext cx="3307699" cy="16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9"/>
          <p:cNvSpPr/>
          <p:nvPr/>
        </p:nvSpPr>
        <p:spPr>
          <a:xfrm>
            <a:off x="4241050" y="3433775"/>
            <a:ext cx="669600" cy="161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AutoNum type="arabicPeriod"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Data 전처리2 - Shuffle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311700" y="1152475"/>
            <a:ext cx="8520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Step2를 마무리하며 든 의문점!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▶ train accuracy와 test accuracy 간 차이가 왜 이렇게 클까? data 자체에서의 문제는      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   없을까?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75" name="Google Shape;375;p40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6" name="Google Shape;376;p40"/>
          <p:cNvGrpSpPr/>
          <p:nvPr/>
        </p:nvGrpSpPr>
        <p:grpSpPr>
          <a:xfrm>
            <a:off x="332908" y="2852442"/>
            <a:ext cx="1608919" cy="1107291"/>
            <a:chOff x="1480250" y="3381250"/>
            <a:chExt cx="2392800" cy="1404300"/>
          </a:xfrm>
        </p:grpSpPr>
        <p:sp>
          <p:nvSpPr>
            <p:cNvPr id="377" name="Google Shape;377;p40"/>
            <p:cNvSpPr/>
            <p:nvPr/>
          </p:nvSpPr>
          <p:spPr>
            <a:xfrm>
              <a:off x="1480250" y="3381250"/>
              <a:ext cx="2392800" cy="14043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F4CCCC"/>
                </a:highlight>
              </a:endParaRPr>
            </a:p>
          </p:txBody>
        </p:sp>
        <p:sp>
          <p:nvSpPr>
            <p:cNvPr id="378" name="Google Shape;378;p40"/>
            <p:cNvSpPr txBox="1"/>
            <p:nvPr/>
          </p:nvSpPr>
          <p:spPr>
            <a:xfrm>
              <a:off x="1570100" y="3437425"/>
              <a:ext cx="2302800" cy="75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o Hyeon"/>
                  <a:ea typeface="Do Hyeon"/>
                  <a:cs typeface="Do Hyeon"/>
                  <a:sym typeface="Do Hyeon"/>
                </a:rPr>
                <a:t>CAT - BigCar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o Hyeon"/>
                  <a:ea typeface="Do Hyeon"/>
                  <a:cs typeface="Do Hyeon"/>
                  <a:sym typeface="Do Hyeon"/>
                </a:rPr>
                <a:t>버스, 레미콘, 화물차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o Hyeon"/>
                  <a:ea typeface="Do Hyeon"/>
                  <a:cs typeface="Do Hyeon"/>
                  <a:sym typeface="Do Hyeon"/>
                </a:rPr>
                <a:t>(순차적으로 구성)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79" name="Google Shape;379;p40"/>
          <p:cNvGrpSpPr/>
          <p:nvPr/>
        </p:nvGrpSpPr>
        <p:grpSpPr>
          <a:xfrm>
            <a:off x="2921174" y="2440125"/>
            <a:ext cx="1926065" cy="2103236"/>
            <a:chOff x="4187543" y="2752178"/>
            <a:chExt cx="1798045" cy="2236295"/>
          </a:xfrm>
        </p:grpSpPr>
        <p:grpSp>
          <p:nvGrpSpPr>
            <p:cNvPr id="380" name="Google Shape;380;p40"/>
            <p:cNvGrpSpPr/>
            <p:nvPr/>
          </p:nvGrpSpPr>
          <p:grpSpPr>
            <a:xfrm>
              <a:off x="4208687" y="3939073"/>
              <a:ext cx="1776900" cy="1049400"/>
              <a:chOff x="4208687" y="3862873"/>
              <a:chExt cx="1776900" cy="1049400"/>
            </a:xfrm>
          </p:grpSpPr>
          <p:sp>
            <p:nvSpPr>
              <p:cNvPr id="381" name="Google Shape;381;p40"/>
              <p:cNvSpPr/>
              <p:nvPr/>
            </p:nvSpPr>
            <p:spPr>
              <a:xfrm>
                <a:off x="4208687" y="3862873"/>
                <a:ext cx="1776900" cy="1049400"/>
              </a:xfrm>
              <a:prstGeom prst="rect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rgbClr val="F4CCCC"/>
                  </a:highlight>
                </a:endParaRPr>
              </a:p>
            </p:txBody>
          </p:sp>
          <p:sp>
            <p:nvSpPr>
              <p:cNvPr id="382" name="Google Shape;382;p40"/>
              <p:cNvSpPr txBox="1"/>
              <p:nvPr/>
            </p:nvSpPr>
            <p:spPr>
              <a:xfrm>
                <a:off x="4500759" y="3965400"/>
                <a:ext cx="1318500" cy="6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Do Hyeon"/>
                    <a:ea typeface="Do Hyeon"/>
                    <a:cs typeface="Do Hyeon"/>
                    <a:sym typeface="Do Hyeon"/>
                  </a:rPr>
                  <a:t>TEST - BigCar</a:t>
                </a:r>
                <a:endParaRPr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Do Hyeon"/>
                    <a:ea typeface="Do Hyeon"/>
                    <a:cs typeface="Do Hyeon"/>
                    <a:sym typeface="Do Hyeon"/>
                  </a:rPr>
                  <a:t>화물차</a:t>
                </a:r>
                <a:endParaRPr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  <p:grpSp>
          <p:nvGrpSpPr>
            <p:cNvPr id="383" name="Google Shape;383;p40"/>
            <p:cNvGrpSpPr/>
            <p:nvPr/>
          </p:nvGrpSpPr>
          <p:grpSpPr>
            <a:xfrm>
              <a:off x="4187543" y="2752178"/>
              <a:ext cx="1776900" cy="1049400"/>
              <a:chOff x="4187543" y="2752178"/>
              <a:chExt cx="1776900" cy="1049400"/>
            </a:xfrm>
          </p:grpSpPr>
          <p:sp>
            <p:nvSpPr>
              <p:cNvPr id="384" name="Google Shape;384;p40"/>
              <p:cNvSpPr/>
              <p:nvPr/>
            </p:nvSpPr>
            <p:spPr>
              <a:xfrm>
                <a:off x="4187543" y="2752178"/>
                <a:ext cx="1776900" cy="1049400"/>
              </a:xfrm>
              <a:prstGeom prst="rect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rgbClr val="F4CCCC"/>
                  </a:highlight>
                </a:endParaRPr>
              </a:p>
            </p:txBody>
          </p:sp>
          <p:sp>
            <p:nvSpPr>
              <p:cNvPr id="385" name="Google Shape;385;p40"/>
              <p:cNvSpPr txBox="1"/>
              <p:nvPr/>
            </p:nvSpPr>
            <p:spPr>
              <a:xfrm>
                <a:off x="4500759" y="2808350"/>
                <a:ext cx="1318500" cy="69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Do Hyeon"/>
                    <a:ea typeface="Do Hyeon"/>
                    <a:cs typeface="Do Hyeon"/>
                    <a:sym typeface="Do Hyeon"/>
                  </a:rPr>
                  <a:t>TRAIN - BigCar</a:t>
                </a:r>
                <a:endParaRPr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Do Hyeon"/>
                    <a:ea typeface="Do Hyeon"/>
                    <a:cs typeface="Do Hyeon"/>
                    <a:sym typeface="Do Hyeon"/>
                  </a:rPr>
                  <a:t>버스, 레미콘</a:t>
                </a:r>
                <a:endParaRPr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</p:grpSp>
      <p:cxnSp>
        <p:nvCxnSpPr>
          <p:cNvPr id="386" name="Google Shape;386;p40"/>
          <p:cNvCxnSpPr/>
          <p:nvPr/>
        </p:nvCxnSpPr>
        <p:spPr>
          <a:xfrm flipH="1" rot="10800000">
            <a:off x="1941825" y="3004500"/>
            <a:ext cx="1002000" cy="5001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p40"/>
          <p:cNvCxnSpPr/>
          <p:nvPr/>
        </p:nvCxnSpPr>
        <p:spPr>
          <a:xfrm>
            <a:off x="1964475" y="3504600"/>
            <a:ext cx="956700" cy="6912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40"/>
          <p:cNvSpPr txBox="1"/>
          <p:nvPr/>
        </p:nvSpPr>
        <p:spPr>
          <a:xfrm>
            <a:off x="4998450" y="2646338"/>
            <a:ext cx="38337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수집한 데이터의 </a:t>
            </a:r>
            <a:r>
              <a:rPr lang="ko">
                <a:solidFill>
                  <a:srgbClr val="990000"/>
                </a:solidFill>
                <a:latin typeface="Do Hyeon"/>
                <a:ea typeface="Do Hyeon"/>
                <a:cs typeface="Do Hyeon"/>
                <a:sym typeface="Do Hyeon"/>
              </a:rPr>
              <a:t>순서가 편향적이었음</a:t>
            </a:r>
            <a:endParaRPr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Do Hyeon"/>
              <a:buChar char="-"/>
            </a:pPr>
            <a:r>
              <a:rPr lang="ko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Image Data Generator는 데이터를 셔플 없이 파일 순서대로 반환</a:t>
            </a:r>
            <a:endParaRPr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AutoNum type="arabicPeriod"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Data 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전처리2 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- Shuffle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4" name="Google Shape;394;p41"/>
          <p:cNvSpPr txBox="1"/>
          <p:nvPr/>
        </p:nvSpPr>
        <p:spPr>
          <a:xfrm>
            <a:off x="311700" y="1152475"/>
            <a:ext cx="8520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95" name="Google Shape;395;p41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6" name="Google Shape;3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49" y="1076324"/>
            <a:ext cx="4541681" cy="36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1"/>
          <p:cNvSpPr txBox="1"/>
          <p:nvPr/>
        </p:nvSpPr>
        <p:spPr>
          <a:xfrm>
            <a:off x="4964150" y="1152475"/>
            <a:ext cx="3868200" cy="3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data의 순서를 섞어보자</a:t>
            </a: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고 생각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800">
                <a:solidFill>
                  <a:srgbClr val="990000"/>
                </a:solidFill>
                <a:latin typeface="Do Hyeon"/>
                <a:ea typeface="Do Hyeon"/>
                <a:cs typeface="Do Hyeon"/>
                <a:sym typeface="Do Hyeon"/>
              </a:rPr>
              <a:t>이미지 파일의 이름</a:t>
            </a: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을 random하게 재생성 후 제너레이터에 입력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0" y="-95650"/>
            <a:ext cx="9144000" cy="32139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06666"/>
              </a:highlight>
            </a:endParaRPr>
          </a:p>
        </p:txBody>
      </p:sp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8" y="1049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목표</a:t>
            </a:r>
            <a:endParaRPr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 txBox="1"/>
          <p:nvPr/>
        </p:nvSpPr>
        <p:spPr>
          <a:xfrm>
            <a:off x="311700" y="1152475"/>
            <a:ext cx="8520600" cy="26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Data shuffling을 통해 val_acc이 크게 개선되지 않았던 것이 데이터의 부족 때문이라고 분석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탈 것 특성을 고려하여 horizontal_flip=True, zoom_range=0.15를 기본으로 두고 실험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기본적으로 vertical_flip은 결과를 악화시킬 것이라고 가정하고, 여러 실험을 거침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t/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2. 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Data 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전처리3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- Augmentation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404" name="Google Shape;404;p42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405" name="Google Shape;405;p42"/>
          <p:cNvGraphicFramePr/>
          <p:nvPr/>
        </p:nvGraphicFramePr>
        <p:xfrm>
          <a:off x="766000" y="283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{046CF9EF-4EF0-439F-A5A1-2C0338493545}</a:tableStyleId>
              </a:tblPr>
              <a:tblGrid>
                <a:gridCol w="695050"/>
                <a:gridCol w="1470000"/>
                <a:gridCol w="1326525"/>
                <a:gridCol w="1613475"/>
                <a:gridCol w="1470000"/>
                <a:gridCol w="1470000"/>
              </a:tblGrid>
              <a:tr h="42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Option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brightness 제외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shift 제외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channel_shift 제외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rotation 제외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0666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모든 옵션</a:t>
                      </a: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 포함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ValAcc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70</a:t>
                      </a: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.00%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73</a:t>
                      </a: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.47%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76</a:t>
                      </a: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.67%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76</a:t>
                      </a: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.93%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77</a:t>
                      </a: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.47%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406" name="Google Shape;406;p42"/>
          <p:cNvSpPr/>
          <p:nvPr/>
        </p:nvSpPr>
        <p:spPr>
          <a:xfrm flipH="1" rot="10800000">
            <a:off x="3864150" y="3802625"/>
            <a:ext cx="1415700" cy="2049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2"/>
          <p:cNvSpPr txBox="1"/>
          <p:nvPr/>
        </p:nvSpPr>
        <p:spPr>
          <a:xfrm>
            <a:off x="354050" y="4158575"/>
            <a:ext cx="84783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brightness와 shift</a:t>
            </a:r>
            <a:r>
              <a:rPr lang="ko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가 다른 옵션들보다 유의미한 결과 도출에 필요한 요소임을 알게 됨.</a:t>
            </a:r>
            <a:endParaRPr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데이터를 </a:t>
            </a:r>
            <a:r>
              <a:rPr lang="ko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다양화</a:t>
            </a:r>
            <a:r>
              <a:rPr lang="ko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하는 효과로 인해 성능 향상</a:t>
            </a:r>
            <a:endParaRPr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8" name="Google Shape;408;p42"/>
          <p:cNvSpPr/>
          <p:nvPr/>
        </p:nvSpPr>
        <p:spPr>
          <a:xfrm>
            <a:off x="7341050" y="2835700"/>
            <a:ext cx="1470000" cy="8592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Do Hyeon"/>
                <a:ea typeface="Do Hyeon"/>
                <a:cs typeface="Do Hyeon"/>
                <a:sym typeface="Do Hyeon"/>
              </a:rPr>
              <a:t>2. vertical_flip을 제외한 모든 Augmentation 옵션 포함</a:t>
            </a:r>
            <a:endParaRPr sz="28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414" name="Google Shape;414;p43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3"/>
          <p:cNvCxnSpPr>
            <a:stCxn id="416" idx="0"/>
            <a:endCxn id="417" idx="2"/>
          </p:cNvCxnSpPr>
          <p:nvPr/>
        </p:nvCxnSpPr>
        <p:spPr>
          <a:xfrm>
            <a:off x="4422175" y="1236200"/>
            <a:ext cx="0" cy="356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8" name="Google Shape;418;p43"/>
          <p:cNvGrpSpPr/>
          <p:nvPr/>
        </p:nvGrpSpPr>
        <p:grpSpPr>
          <a:xfrm>
            <a:off x="795125" y="1236200"/>
            <a:ext cx="7254050" cy="3568200"/>
            <a:chOff x="795125" y="1236200"/>
            <a:chExt cx="7254050" cy="3568200"/>
          </a:xfrm>
        </p:grpSpPr>
        <p:sp>
          <p:nvSpPr>
            <p:cNvPr id="417" name="Google Shape;417;p43"/>
            <p:cNvSpPr/>
            <p:nvPr/>
          </p:nvSpPr>
          <p:spPr>
            <a:xfrm>
              <a:off x="795125" y="1644200"/>
              <a:ext cx="7254000" cy="31602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9" name="Google Shape;419;p43"/>
            <p:cNvGrpSpPr/>
            <p:nvPr/>
          </p:nvGrpSpPr>
          <p:grpSpPr>
            <a:xfrm>
              <a:off x="795175" y="1236200"/>
              <a:ext cx="7254000" cy="3543850"/>
              <a:chOff x="795175" y="1236200"/>
              <a:chExt cx="7254000" cy="3543850"/>
            </a:xfrm>
          </p:grpSpPr>
          <p:sp>
            <p:nvSpPr>
              <p:cNvPr id="416" name="Google Shape;416;p43"/>
              <p:cNvSpPr/>
              <p:nvPr/>
            </p:nvSpPr>
            <p:spPr>
              <a:xfrm>
                <a:off x="795175" y="1236200"/>
                <a:ext cx="7254000" cy="408000"/>
              </a:xfrm>
              <a:prstGeom prst="rect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43"/>
              <p:cNvSpPr txBox="1"/>
              <p:nvPr/>
            </p:nvSpPr>
            <p:spPr>
              <a:xfrm>
                <a:off x="815725" y="4489950"/>
                <a:ext cx="3606600" cy="2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Do Hyeon"/>
                    <a:ea typeface="Do Hyeon"/>
                    <a:cs typeface="Do Hyeon"/>
                    <a:sym typeface="Do Hyeon"/>
                  </a:rPr>
                  <a:t>더 다양한 Augmentation을 적용한 모델</a:t>
                </a:r>
                <a:endParaRPr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421" name="Google Shape;421;p43"/>
              <p:cNvSpPr txBox="1"/>
              <p:nvPr/>
            </p:nvSpPr>
            <p:spPr>
              <a:xfrm>
                <a:off x="4422325" y="4489950"/>
                <a:ext cx="3606600" cy="2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Do Hyeon"/>
                    <a:ea typeface="Do Hyeon"/>
                    <a:cs typeface="Do Hyeon"/>
                    <a:sym typeface="Do Hyeon"/>
                  </a:rPr>
                  <a:t>img_size=112, bs=25, </a:t>
                </a:r>
                <a:r>
                  <a:rPr lang="ko">
                    <a:solidFill>
                      <a:srgbClr val="E06666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val_acc = 77.47</a:t>
                </a:r>
                <a:endParaRPr>
                  <a:solidFill>
                    <a:srgbClr val="E06666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cxnSp>
            <p:nvCxnSpPr>
              <p:cNvPr id="422" name="Google Shape;422;p43"/>
              <p:cNvCxnSpPr/>
              <p:nvPr/>
            </p:nvCxnSpPr>
            <p:spPr>
              <a:xfrm>
                <a:off x="815725" y="4482600"/>
                <a:ext cx="7213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23" name="Google Shape;423;p43"/>
          <p:cNvGrpSpPr/>
          <p:nvPr/>
        </p:nvGrpSpPr>
        <p:grpSpPr>
          <a:xfrm>
            <a:off x="1233250" y="1297100"/>
            <a:ext cx="6465450" cy="290100"/>
            <a:chOff x="2138250" y="1563725"/>
            <a:chExt cx="6465450" cy="290100"/>
          </a:xfrm>
        </p:grpSpPr>
        <p:sp>
          <p:nvSpPr>
            <p:cNvPr id="424" name="Google Shape;424;p43"/>
            <p:cNvSpPr txBox="1"/>
            <p:nvPr/>
          </p:nvSpPr>
          <p:spPr>
            <a:xfrm>
              <a:off x="2138250" y="1563725"/>
              <a:ext cx="27609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o Hyeon"/>
                  <a:ea typeface="Do Hyeon"/>
                  <a:cs typeface="Do Hyeon"/>
                  <a:sym typeface="Do Hyeon"/>
                </a:rPr>
                <a:t>Summary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425" name="Google Shape;425;p43"/>
            <p:cNvSpPr txBox="1"/>
            <p:nvPr/>
          </p:nvSpPr>
          <p:spPr>
            <a:xfrm>
              <a:off x="5842800" y="1563725"/>
              <a:ext cx="27609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o Hyeon"/>
                  <a:ea typeface="Do Hyeon"/>
                  <a:cs typeface="Do Hyeon"/>
                  <a:sym typeface="Do Hyeon"/>
                </a:rPr>
                <a:t>acc, loss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aphicFrame>
        <p:nvGraphicFramePr>
          <p:cNvPr id="426" name="Google Shape;426;p43"/>
          <p:cNvGraphicFramePr/>
          <p:nvPr/>
        </p:nvGraphicFramePr>
        <p:xfrm>
          <a:off x="795125" y="1638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{046CF9EF-4EF0-439F-A5A1-2C0338493545}</a:tableStyleId>
              </a:tblPr>
              <a:tblGrid>
                <a:gridCol w="3627075"/>
              </a:tblGrid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0666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width, height shift</a:t>
                      </a: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 = 0.1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rotation = 20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channel shift = 25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zoom = 0.15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0666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brightness </a:t>
                      </a: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= 0.8 ~ 1.2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horizontal flipTrue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27" name="Google Shape;4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100" y="1638275"/>
            <a:ext cx="3627074" cy="28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3"/>
          <p:cNvSpPr/>
          <p:nvPr/>
        </p:nvSpPr>
        <p:spPr>
          <a:xfrm>
            <a:off x="311700" y="1275050"/>
            <a:ext cx="334200" cy="334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5</a:t>
            </a:r>
            <a:endParaRPr b="1" sz="11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3. Overfitting 및 학습 불안정 해결 방안 : LR 조정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34" name="Google Shape;434;p44"/>
          <p:cNvSpPr txBox="1"/>
          <p:nvPr/>
        </p:nvSpPr>
        <p:spPr>
          <a:xfrm>
            <a:off x="311700" y="1152475"/>
            <a:ext cx="8520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기존에는 최대 val_acc 찾는 방향(평가기준)으로 모델 및 데이터를 가공했다면, 이쯤부터는 </a:t>
            </a:r>
            <a:r>
              <a:rPr lang="ko" sz="1800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안정화</a:t>
            </a: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된 모델을 찾기 위해 노력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AdamOptimizer만을 사용했지만, Learning Rate를 조절하기 위해 decaying 해보기로 함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800"/>
              <a:buFont typeface="Do Hyeon"/>
              <a:buChar char="●"/>
            </a:pPr>
            <a:r>
              <a:t/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435" name="Google Shape;435;p44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6" name="Google Shape;4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22" y="2432275"/>
            <a:ext cx="4879375" cy="26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4"/>
          <p:cNvSpPr txBox="1"/>
          <p:nvPr/>
        </p:nvSpPr>
        <p:spPr>
          <a:xfrm>
            <a:off x="5777200" y="2508475"/>
            <a:ext cx="3033900" cy="26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lr = lr_default * 2 ** (-(epoch//(epoch_n//</a:t>
            </a:r>
            <a:r>
              <a:rPr lang="ko" sz="1100">
                <a:solidFill>
                  <a:srgbClr val="CC0000"/>
                </a:solidFill>
                <a:latin typeface="Do Hyeon"/>
                <a:ea typeface="Do Hyeon"/>
                <a:cs typeface="Do Hyeon"/>
                <a:sym typeface="Do Hyeon"/>
              </a:rPr>
              <a:t>20</a:t>
            </a:r>
            <a:r>
              <a:rPr lang="ko" sz="11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)))</a:t>
            </a:r>
            <a:endParaRPr sz="11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epoch횟수를 기준으로 5 ~ 20 구간으로 나누어 lr이 서서히 decaying될 수 있도록 함( 구간마다 반감 )</a:t>
            </a:r>
            <a:endParaRPr sz="11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초기 lr을 다양하게 두고 실험</a:t>
            </a:r>
            <a:endParaRPr sz="11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1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( 0.005 ~ 0.01 ~ 0.1 )</a:t>
            </a:r>
            <a:endParaRPr sz="11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38" name="Google Shape;438;p44"/>
          <p:cNvSpPr/>
          <p:nvPr/>
        </p:nvSpPr>
        <p:spPr>
          <a:xfrm flipH="1" rot="10800000">
            <a:off x="6586300" y="2845500"/>
            <a:ext cx="1415700" cy="2049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4"/>
          <p:cNvSpPr/>
          <p:nvPr/>
        </p:nvSpPr>
        <p:spPr>
          <a:xfrm flipH="1" rot="10800000">
            <a:off x="6586300" y="3859050"/>
            <a:ext cx="1415700" cy="2049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3. 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Learning Rate 개선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5" name="Google Shape;445;p45"/>
          <p:cNvSpPr txBox="1"/>
          <p:nvPr/>
        </p:nvSpPr>
        <p:spPr>
          <a:xfrm>
            <a:off x="311700" y="1152475"/>
            <a:ext cx="8520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t/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446" name="Google Shape;446;p45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447" name="Google Shape;447;p45"/>
          <p:cNvGraphicFramePr/>
          <p:nvPr/>
        </p:nvGraphicFramePr>
        <p:xfrm>
          <a:off x="828150" y="107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{046CF9EF-4EF0-439F-A5A1-2C0338493545}</a:tableStyleId>
              </a:tblPr>
              <a:tblGrid>
                <a:gridCol w="1224400"/>
                <a:gridCol w="3389875"/>
                <a:gridCol w="3389875"/>
              </a:tblGrid>
              <a:tr h="163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LR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7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ValAcc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60.27%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69.86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48" name="Google Shape;4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550" y="1074204"/>
            <a:ext cx="3376695" cy="16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425" y="1074200"/>
            <a:ext cx="3376700" cy="16534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0" name="Google Shape;450;p45"/>
          <p:cNvGraphicFramePr/>
          <p:nvPr/>
        </p:nvGraphicFramePr>
        <p:xfrm>
          <a:off x="828150" y="309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{046CF9EF-4EF0-439F-A5A1-2C0338493545}</a:tableStyleId>
              </a:tblPr>
              <a:tblGrid>
                <a:gridCol w="1224400"/>
                <a:gridCol w="3389875"/>
                <a:gridCol w="3389875"/>
              </a:tblGrid>
              <a:tr h="163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LR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7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ValAcc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60.00%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72.13%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51" name="Google Shape;45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2550" y="3096700"/>
            <a:ext cx="3376700" cy="163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2425" y="3043550"/>
            <a:ext cx="3355459" cy="16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5"/>
          <p:cNvSpPr txBox="1"/>
          <p:nvPr/>
        </p:nvSpPr>
        <p:spPr>
          <a:xfrm>
            <a:off x="1644200" y="1074200"/>
            <a:ext cx="794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lr=0.03</a:t>
            </a:r>
            <a:endParaRPr sz="12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4" name="Google Shape;454;p45"/>
          <p:cNvSpPr txBox="1"/>
          <p:nvPr/>
        </p:nvSpPr>
        <p:spPr>
          <a:xfrm>
            <a:off x="5259700" y="1074200"/>
            <a:ext cx="794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lr=0.02</a:t>
            </a:r>
            <a:endParaRPr sz="12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5" name="Google Shape;455;p45"/>
          <p:cNvSpPr txBox="1"/>
          <p:nvPr/>
        </p:nvSpPr>
        <p:spPr>
          <a:xfrm>
            <a:off x="1578200" y="3158775"/>
            <a:ext cx="8607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lr=0.01</a:t>
            </a:r>
            <a:endParaRPr sz="1200">
              <a:solidFill>
                <a:srgbClr val="E0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epoch=100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6" name="Google Shape;456;p45"/>
          <p:cNvSpPr txBox="1"/>
          <p:nvPr/>
        </p:nvSpPr>
        <p:spPr>
          <a:xfrm>
            <a:off x="5193700" y="3158775"/>
            <a:ext cx="860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lr=0.01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epoch=200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. 이미지 크기 조정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311700" y="1152475"/>
            <a:ext cx="8520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다양한 정보가 들어오는 만큼 데이터를 더욱 잘 분류할 것으로 기대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이미지 사이즈만 늘렸을 경우 오히려 validation accuracy 하락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=&gt; 이미지 크기를 조정해보고 </a:t>
            </a:r>
            <a:r>
              <a:rPr lang="ko" sz="1800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크기에 맞는 깊이</a:t>
            </a: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의 모델을 만들어 보자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이미지 크기가 커질수록 </a:t>
            </a:r>
            <a:r>
              <a:rPr lang="ko" sz="1800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LR은 더욱 낮추어야 한다</a:t>
            </a: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는 것 경험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하지만 AdamOptimizer과 SGDOptimizer을 동시에 적용해본 결과, </a:t>
            </a: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AdamOptimizer의 성능이 더욱 좋게 나와서 AdamOptimizer를 사용하게 됨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463" name="Google Shape;463;p46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4. 이미지 크기 조정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469" name="Google Shape;469;p47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47"/>
          <p:cNvCxnSpPr>
            <a:stCxn id="471" idx="0"/>
            <a:endCxn id="472" idx="2"/>
          </p:cNvCxnSpPr>
          <p:nvPr/>
        </p:nvCxnSpPr>
        <p:spPr>
          <a:xfrm>
            <a:off x="4422175" y="1236200"/>
            <a:ext cx="0" cy="356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3" name="Google Shape;473;p47"/>
          <p:cNvGrpSpPr/>
          <p:nvPr/>
        </p:nvGrpSpPr>
        <p:grpSpPr>
          <a:xfrm>
            <a:off x="795125" y="1236200"/>
            <a:ext cx="7254050" cy="3568200"/>
            <a:chOff x="795125" y="1236200"/>
            <a:chExt cx="7254050" cy="3568200"/>
          </a:xfrm>
        </p:grpSpPr>
        <p:sp>
          <p:nvSpPr>
            <p:cNvPr id="472" name="Google Shape;472;p47"/>
            <p:cNvSpPr/>
            <p:nvPr/>
          </p:nvSpPr>
          <p:spPr>
            <a:xfrm>
              <a:off x="795125" y="1644200"/>
              <a:ext cx="7254000" cy="31602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4" name="Google Shape;474;p47"/>
            <p:cNvGrpSpPr/>
            <p:nvPr/>
          </p:nvGrpSpPr>
          <p:grpSpPr>
            <a:xfrm>
              <a:off x="795175" y="1236200"/>
              <a:ext cx="7254000" cy="3543850"/>
              <a:chOff x="795175" y="1236200"/>
              <a:chExt cx="7254000" cy="3543850"/>
            </a:xfrm>
          </p:grpSpPr>
          <p:sp>
            <p:nvSpPr>
              <p:cNvPr id="471" name="Google Shape;471;p47"/>
              <p:cNvSpPr/>
              <p:nvPr/>
            </p:nvSpPr>
            <p:spPr>
              <a:xfrm>
                <a:off x="795175" y="1236200"/>
                <a:ext cx="7254000" cy="408000"/>
              </a:xfrm>
              <a:prstGeom prst="rect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47"/>
              <p:cNvSpPr txBox="1"/>
              <p:nvPr/>
            </p:nvSpPr>
            <p:spPr>
              <a:xfrm>
                <a:off x="815725" y="4489950"/>
                <a:ext cx="3606600" cy="2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Do Hyeon"/>
                    <a:ea typeface="Do Hyeon"/>
                    <a:cs typeface="Do Hyeon"/>
                    <a:sym typeface="Do Hyeon"/>
                  </a:rPr>
                  <a:t>층을 더욱 깊게 설계</a:t>
                </a:r>
                <a:endParaRPr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476" name="Google Shape;476;p47"/>
              <p:cNvSpPr txBox="1"/>
              <p:nvPr/>
            </p:nvSpPr>
            <p:spPr>
              <a:xfrm>
                <a:off x="4422325" y="4489950"/>
                <a:ext cx="3606600" cy="2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Do Hyeon"/>
                    <a:ea typeface="Do Hyeon"/>
                    <a:cs typeface="Do Hyeon"/>
                    <a:sym typeface="Do Hyeon"/>
                  </a:rPr>
                  <a:t>img_size=168, bs=25, </a:t>
                </a:r>
                <a:r>
                  <a:rPr lang="ko">
                    <a:solidFill>
                      <a:srgbClr val="E06666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val_acc = 81.47</a:t>
                </a:r>
                <a:endParaRPr>
                  <a:solidFill>
                    <a:srgbClr val="E06666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cxnSp>
            <p:nvCxnSpPr>
              <p:cNvPr id="477" name="Google Shape;477;p47"/>
              <p:cNvCxnSpPr/>
              <p:nvPr/>
            </p:nvCxnSpPr>
            <p:spPr>
              <a:xfrm>
                <a:off x="815725" y="4482600"/>
                <a:ext cx="7213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78" name="Google Shape;478;p47"/>
          <p:cNvGrpSpPr/>
          <p:nvPr/>
        </p:nvGrpSpPr>
        <p:grpSpPr>
          <a:xfrm>
            <a:off x="1233250" y="1297100"/>
            <a:ext cx="6465450" cy="290100"/>
            <a:chOff x="2138250" y="1563725"/>
            <a:chExt cx="6465450" cy="290100"/>
          </a:xfrm>
        </p:grpSpPr>
        <p:sp>
          <p:nvSpPr>
            <p:cNvPr id="479" name="Google Shape;479;p47"/>
            <p:cNvSpPr txBox="1"/>
            <p:nvPr/>
          </p:nvSpPr>
          <p:spPr>
            <a:xfrm>
              <a:off x="2138250" y="1563725"/>
              <a:ext cx="27609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o Hyeon"/>
                  <a:ea typeface="Do Hyeon"/>
                  <a:cs typeface="Do Hyeon"/>
                  <a:sym typeface="Do Hyeon"/>
                </a:rPr>
                <a:t>Summary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480" name="Google Shape;480;p47"/>
            <p:cNvSpPr txBox="1"/>
            <p:nvPr/>
          </p:nvSpPr>
          <p:spPr>
            <a:xfrm>
              <a:off x="5842800" y="1563725"/>
              <a:ext cx="27609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o Hyeon"/>
                  <a:ea typeface="Do Hyeon"/>
                  <a:cs typeface="Do Hyeon"/>
                  <a:sym typeface="Do Hyeon"/>
                </a:rPr>
                <a:t>acc, loss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aphicFrame>
        <p:nvGraphicFramePr>
          <p:cNvPr id="481" name="Google Shape;481;p47"/>
          <p:cNvGraphicFramePr/>
          <p:nvPr/>
        </p:nvGraphicFramePr>
        <p:xfrm>
          <a:off x="795125" y="1638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{046CF9EF-4EF0-439F-A5A1-2C0338493545}</a:tableStyleId>
              </a:tblPr>
              <a:tblGrid>
                <a:gridCol w="3627075"/>
              </a:tblGrid>
              <a:tr h="47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Conv(128, relu)*2 + MaxPool(2, 2) + BN(0.7)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Conv(256, relu)*2 + MaxPool(2. 2)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 + BN(0.7)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Conv(512, relu) + MaxPool(3, 2) 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+ BN(0.7)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Conv(256, relu) + MaxPool(3. 2) 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+ BN(0.7)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Conv(64, relu) 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+ MaxPool(3. 2) + BN(0.7)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Flat + Dense(10, softmax)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2" name="Google Shape;482;p47"/>
          <p:cNvSpPr/>
          <p:nvPr/>
        </p:nvSpPr>
        <p:spPr>
          <a:xfrm>
            <a:off x="311700" y="1275050"/>
            <a:ext cx="334200" cy="334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6</a:t>
            </a:r>
            <a:endParaRPr b="1" sz="11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83" name="Google Shape;48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199" y="2115000"/>
            <a:ext cx="3627075" cy="181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5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. Grayscale 적용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89" name="Google Shape;489;p48"/>
          <p:cNvSpPr txBox="1"/>
          <p:nvPr/>
        </p:nvSpPr>
        <p:spPr>
          <a:xfrm>
            <a:off x="311700" y="1152475"/>
            <a:ext cx="8520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이미지의 색깔을 비슷하게 만들면 </a:t>
            </a:r>
            <a:r>
              <a:rPr lang="ko" sz="1800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물체의 형태</a:t>
            </a: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만을 더욱 잘 인식하지 않을까?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그렇다면 val_acc가 올라가지 않을까 하는 호기심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490" name="Google Shape;490;p48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1" name="Google Shape;4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350" y="2320925"/>
            <a:ext cx="3435125" cy="213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48"/>
          <p:cNvCxnSpPr/>
          <p:nvPr/>
        </p:nvCxnSpPr>
        <p:spPr>
          <a:xfrm>
            <a:off x="1319950" y="4135250"/>
            <a:ext cx="2879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3" name="Google Shape;493;p48"/>
          <p:cNvGrpSpPr/>
          <p:nvPr/>
        </p:nvGrpSpPr>
        <p:grpSpPr>
          <a:xfrm>
            <a:off x="5205238" y="2236388"/>
            <a:ext cx="3627027" cy="2498059"/>
            <a:chOff x="9615347" y="2236400"/>
            <a:chExt cx="7254053" cy="2907425"/>
          </a:xfrm>
        </p:grpSpPr>
        <p:sp>
          <p:nvSpPr>
            <p:cNvPr id="494" name="Google Shape;494;p48"/>
            <p:cNvSpPr/>
            <p:nvPr/>
          </p:nvSpPr>
          <p:spPr>
            <a:xfrm>
              <a:off x="9615386" y="2644400"/>
              <a:ext cx="7254000" cy="24990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5" name="Google Shape;495;p48"/>
            <p:cNvGrpSpPr/>
            <p:nvPr/>
          </p:nvGrpSpPr>
          <p:grpSpPr>
            <a:xfrm>
              <a:off x="9615347" y="2236400"/>
              <a:ext cx="7254053" cy="2907425"/>
              <a:chOff x="9615347" y="2236400"/>
              <a:chExt cx="7254053" cy="2907425"/>
            </a:xfrm>
          </p:grpSpPr>
          <p:sp>
            <p:nvSpPr>
              <p:cNvPr id="496" name="Google Shape;496;p48"/>
              <p:cNvSpPr/>
              <p:nvPr/>
            </p:nvSpPr>
            <p:spPr>
              <a:xfrm>
                <a:off x="9615400" y="2236400"/>
                <a:ext cx="7254000" cy="408000"/>
              </a:xfrm>
              <a:prstGeom prst="rect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48"/>
              <p:cNvSpPr txBox="1"/>
              <p:nvPr/>
            </p:nvSpPr>
            <p:spPr>
              <a:xfrm>
                <a:off x="9615347" y="4853725"/>
                <a:ext cx="7213200" cy="2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dk1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img_size=168, bs=25, </a:t>
                </a:r>
                <a:r>
                  <a:rPr lang="ko">
                    <a:solidFill>
                      <a:srgbClr val="E06666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val_acc = 82.27</a:t>
                </a:r>
                <a:endParaRPr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cxnSp>
            <p:nvCxnSpPr>
              <p:cNvPr id="498" name="Google Shape;498;p48"/>
              <p:cNvCxnSpPr/>
              <p:nvPr/>
            </p:nvCxnSpPr>
            <p:spPr>
              <a:xfrm>
                <a:off x="9635775" y="4819023"/>
                <a:ext cx="7213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99" name="Google Shape;499;p48"/>
          <p:cNvSpPr txBox="1"/>
          <p:nvPr/>
        </p:nvSpPr>
        <p:spPr>
          <a:xfrm>
            <a:off x="5638313" y="2236400"/>
            <a:ext cx="27609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Summary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00" name="Google Shape;50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275" y="2571750"/>
            <a:ext cx="3627025" cy="18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5222" y="1102488"/>
            <a:ext cx="1035925" cy="10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9"/>
          <p:cNvSpPr/>
          <p:nvPr/>
        </p:nvSpPr>
        <p:spPr>
          <a:xfrm>
            <a:off x="-133900" y="-128525"/>
            <a:ext cx="9430200" cy="33993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06666"/>
              </a:highlight>
            </a:endParaRPr>
          </a:p>
        </p:txBody>
      </p:sp>
      <p:sp>
        <p:nvSpPr>
          <p:cNvPr id="507" name="Google Shape;507;p49"/>
          <p:cNvSpPr txBox="1"/>
          <p:nvPr>
            <p:ph type="ctrTitle"/>
          </p:nvPr>
        </p:nvSpPr>
        <p:spPr>
          <a:xfrm>
            <a:off x="311708" y="1049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학습 모니터링</a:t>
            </a:r>
            <a:endParaRPr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08" name="Google Shape;5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150" y="3374700"/>
            <a:ext cx="3307699" cy="16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9"/>
          <p:cNvSpPr/>
          <p:nvPr/>
        </p:nvSpPr>
        <p:spPr>
          <a:xfrm>
            <a:off x="4926850" y="3433775"/>
            <a:ext cx="1338000" cy="161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AutoNum type="arabicPeriod"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학습 모니터링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15" name="Google Shape;515;p50"/>
          <p:cNvSpPr txBox="1"/>
          <p:nvPr/>
        </p:nvSpPr>
        <p:spPr>
          <a:xfrm>
            <a:off x="311700" y="1152475"/>
            <a:ext cx="8520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초기 목표 : val_acc과 loss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장기 목표 : </a:t>
            </a:r>
            <a:r>
              <a:rPr lang="ko" sz="1800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일반화</a:t>
            </a: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 정도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안정적인(일반화된) 학습을 위해서는 실제로 모델이 이미지 데이터를 어떻게 인식하고 분류하는지 알 필요가 있음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⇒ </a:t>
            </a:r>
            <a:r>
              <a:rPr lang="ko" sz="1800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Confusion Matrix</a:t>
            </a: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: 각 class 별 정답률 및 헷갈리는 class 간의 관계 파악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⇒ </a:t>
            </a:r>
            <a:r>
              <a:rPr lang="ko" sz="1800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HeatMap</a:t>
            </a: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: 각 Layer의 데이터 인식 정도 파악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516" name="Google Shape;516;p50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2. Confusion Matrix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22" name="Google Shape;522;p51"/>
          <p:cNvSpPr txBox="1"/>
          <p:nvPr/>
        </p:nvSpPr>
        <p:spPr>
          <a:xfrm>
            <a:off x="311700" y="1152475"/>
            <a:ext cx="8520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800"/>
              <a:buFont typeface="Do Hyeon"/>
              <a:buChar char="●"/>
            </a:pPr>
            <a:r>
              <a:t/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523" name="Google Shape;523;p51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p51"/>
          <p:cNvSpPr txBox="1"/>
          <p:nvPr/>
        </p:nvSpPr>
        <p:spPr>
          <a:xfrm>
            <a:off x="4572000" y="1152475"/>
            <a:ext cx="42393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class의 정답률과</a:t>
            </a:r>
            <a:r>
              <a:rPr lang="ko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각 class들의 헷갈림 정도 파악 가능</a:t>
            </a:r>
            <a:endParaRPr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그러나 </a:t>
            </a:r>
            <a:r>
              <a:rPr lang="ko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모델이 데이터를 실제로 어떻게 다루는지 파악 불가</a:t>
            </a:r>
            <a:endParaRPr>
              <a:solidFill>
                <a:srgbClr val="E0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⇒ HeatMap 사용</a:t>
            </a:r>
            <a:endParaRPr>
              <a:solidFill>
                <a:srgbClr val="E0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25" name="Google Shape;5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25" y="1152475"/>
            <a:ext cx="3686650" cy="3620374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6" name="Google Shape;52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775" y="2896425"/>
            <a:ext cx="2924175" cy="187642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Do Hyeon"/>
                <a:ea typeface="Do Hyeon"/>
                <a:cs typeface="Do Hyeon"/>
                <a:sym typeface="Do Hyeon"/>
              </a:rPr>
              <a:t>목표</a:t>
            </a:r>
            <a:endParaRPr sz="28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311700" y="1454775"/>
            <a:ext cx="45855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o Hyeon"/>
              <a:buAutoNum type="arabicPeriod"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모델의 개선 과정이 결과에 반영되는지를 파악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o Hyeon"/>
              <a:buAutoNum type="arabicPeriod"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데이터의 수집 ~ 최종 모델 선정 과정 설계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o Hyeon"/>
              <a:buAutoNum type="arabicPeriod"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데이터와 모델을 이해하자!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78" name="Google Shape;78;p16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6"/>
          <p:cNvSpPr txBox="1"/>
          <p:nvPr/>
        </p:nvSpPr>
        <p:spPr>
          <a:xfrm>
            <a:off x="311700" y="3677475"/>
            <a:ext cx="45855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AutoNum type="arabicPeriod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10종의 운송수단 이미지를 분류하는 모델 구축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AutoNum type="arabicPeriod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평가 기준 : 정확도 및 안정성, 그리고 일반화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AutoNum type="arabicPeriod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우리가 컨트롤 가능한 모델 만들기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11710" y="1139176"/>
            <a:ext cx="1492800" cy="31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과정 목표</a:t>
            </a:r>
            <a:endParaRPr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311710" y="3361876"/>
            <a:ext cx="1492800" cy="31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모델 목표</a:t>
            </a:r>
            <a:endParaRPr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2" name="Google Shape;82;p16"/>
          <p:cNvSpPr/>
          <p:nvPr/>
        </p:nvSpPr>
        <p:spPr>
          <a:xfrm flipH="1" rot="5400000">
            <a:off x="4990750" y="2922525"/>
            <a:ext cx="1415700" cy="4824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6243500" y="2507925"/>
            <a:ext cx="25677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日新又日新</a:t>
            </a:r>
            <a:endParaRPr b="1"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每利 求俐首</a:t>
            </a:r>
            <a:r>
              <a:rPr b="1" lang="ko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摩守</a:t>
            </a:r>
            <a:endParaRPr b="1"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66666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有終-美</a:t>
            </a:r>
            <a:endParaRPr b="1"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3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. Heat Map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32" name="Google Shape;532;p52"/>
          <p:cNvSpPr txBox="1"/>
          <p:nvPr/>
        </p:nvSpPr>
        <p:spPr>
          <a:xfrm>
            <a:off x="311700" y="1152475"/>
            <a:ext cx="8520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마지막 Conv Layer의 feature map을 HeatMap으로 그려                                 필터링 결과로 나타나는 이미지를 봄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t/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533" name="Google Shape;533;p52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4" name="Google Shape;5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00" y="2002988"/>
            <a:ext cx="3595729" cy="151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254" y="2020325"/>
            <a:ext cx="3492404" cy="1511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2"/>
          <p:cNvPicPr preferRelativeResize="0"/>
          <p:nvPr/>
        </p:nvPicPr>
        <p:blipFill rotWithShape="1">
          <a:blip r:embed="rId5">
            <a:alphaModFix/>
          </a:blip>
          <a:srcRect b="0" l="0" r="67515" t="0"/>
          <a:stretch/>
        </p:blipFill>
        <p:spPr>
          <a:xfrm>
            <a:off x="811100" y="3531975"/>
            <a:ext cx="2871375" cy="14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2"/>
          <p:cNvSpPr txBox="1"/>
          <p:nvPr/>
        </p:nvSpPr>
        <p:spPr>
          <a:xfrm>
            <a:off x="4447025" y="3740975"/>
            <a:ext cx="42393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실제 데이터와 필터링 결과를 겹쳐 분석할 수 있는 경우도 있는가 하면, </a:t>
            </a:r>
            <a:r>
              <a:rPr lang="ko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학습이 잘 되지 않아 특정 데이터에게는 무의미한 Layer가 있다는 사실을 발견</a:t>
            </a:r>
            <a:endParaRPr>
              <a:solidFill>
                <a:srgbClr val="E0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4. 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Regularization(2) - L2 Regularizers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43" name="Google Shape;543;p53"/>
          <p:cNvSpPr txBox="1"/>
          <p:nvPr/>
        </p:nvSpPr>
        <p:spPr>
          <a:xfrm>
            <a:off x="311700" y="1152475"/>
            <a:ext cx="8520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특정 weight에 몰려 학습이 된 Layer가 있을 것이라 판단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최대한 다양한 weight들이 학습할 수 있도록 L2 Regularizer를 사용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모든 Layer에서의 HeatMap을 통해 각 Conv Layer에서의 변화를 알아보자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544" name="Google Shape;544;p53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4. Regularization(2) - L2 Regularizers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550" name="Google Shape;550;p54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1" name="Google Shape;5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51" y="1095100"/>
            <a:ext cx="5142750" cy="394317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4"/>
          <p:cNvSpPr txBox="1"/>
          <p:nvPr/>
        </p:nvSpPr>
        <p:spPr>
          <a:xfrm>
            <a:off x="5565475" y="1095100"/>
            <a:ext cx="32457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각 층별로 이미지 데이터의 윤곽부터 특징점을 잡아가는 모습을 볼 수 있었음.</a:t>
            </a:r>
            <a:endParaRPr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하지만      와 같이 하늘, 아스팔트 도로, 바다 등의 주변 환경을 인식하는 경우도 있었음</a:t>
            </a:r>
            <a:endParaRPr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53" name="Google Shape;553;p54"/>
          <p:cNvSpPr/>
          <p:nvPr/>
        </p:nvSpPr>
        <p:spPr>
          <a:xfrm>
            <a:off x="4897200" y="4290425"/>
            <a:ext cx="526200" cy="497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4"/>
          <p:cNvSpPr/>
          <p:nvPr/>
        </p:nvSpPr>
        <p:spPr>
          <a:xfrm>
            <a:off x="4772875" y="3477425"/>
            <a:ext cx="440100" cy="354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4"/>
          <p:cNvSpPr/>
          <p:nvPr/>
        </p:nvSpPr>
        <p:spPr>
          <a:xfrm>
            <a:off x="4686775" y="2913075"/>
            <a:ext cx="526200" cy="497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4"/>
          <p:cNvSpPr/>
          <p:nvPr/>
        </p:nvSpPr>
        <p:spPr>
          <a:xfrm>
            <a:off x="4729825" y="1832250"/>
            <a:ext cx="526200" cy="4974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4"/>
          <p:cNvSpPr/>
          <p:nvPr/>
        </p:nvSpPr>
        <p:spPr>
          <a:xfrm>
            <a:off x="4825475" y="976225"/>
            <a:ext cx="526200" cy="4974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4"/>
          <p:cNvSpPr/>
          <p:nvPr/>
        </p:nvSpPr>
        <p:spPr>
          <a:xfrm>
            <a:off x="6154675" y="3009700"/>
            <a:ext cx="247800" cy="2391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5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. Regularization(2) - Dropout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64" name="Google Shape;564;p55"/>
          <p:cNvSpPr txBox="1"/>
          <p:nvPr/>
        </p:nvSpPr>
        <p:spPr>
          <a:xfrm>
            <a:off x="311700" y="1152475"/>
            <a:ext cx="8520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처음에는 GoogLeNet과 같은 고도화된 모델을 차용하여 다양한 모델을 이용(Ensemble)하고자 하였으나, 시간이 지체되었음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여러 개의 모델을 만들어 합쳐보는 방식 대신, </a:t>
            </a:r>
            <a:r>
              <a:rPr lang="ko" sz="1800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무작위로 일부 네트워크를 생략하면서 여러 개의 모델을 이용한 효과</a:t>
            </a: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를 낼 수도 있고, </a:t>
            </a:r>
            <a:r>
              <a:rPr lang="ko" sz="1800">
                <a:solidFill>
                  <a:srgbClr val="E06666"/>
                </a:solidFill>
                <a:latin typeface="Do Hyeon"/>
                <a:ea typeface="Do Hyeon"/>
                <a:cs typeface="Do Hyeon"/>
                <a:sym typeface="Do Hyeon"/>
              </a:rPr>
              <a:t>overfitting을 어느 정도 방지하면서 학습</a:t>
            </a: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을 시킬 수 있는 Dropout을 사용하고자 함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데이터의 수가 많지 않은 현재 상황이라 더욱 효과적일 것이라 판단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565" name="Google Shape;565;p55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6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. Regularization(2) - L2 Regularizers + Dropout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571" name="Google Shape;571;p56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56"/>
          <p:cNvCxnSpPr>
            <a:stCxn id="573" idx="0"/>
            <a:endCxn id="574" idx="2"/>
          </p:cNvCxnSpPr>
          <p:nvPr/>
        </p:nvCxnSpPr>
        <p:spPr>
          <a:xfrm>
            <a:off x="4422175" y="1236200"/>
            <a:ext cx="0" cy="356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5" name="Google Shape;575;p56"/>
          <p:cNvGrpSpPr/>
          <p:nvPr/>
        </p:nvGrpSpPr>
        <p:grpSpPr>
          <a:xfrm>
            <a:off x="795125" y="1236200"/>
            <a:ext cx="7254050" cy="3568200"/>
            <a:chOff x="795125" y="1236200"/>
            <a:chExt cx="7254050" cy="3568200"/>
          </a:xfrm>
        </p:grpSpPr>
        <p:sp>
          <p:nvSpPr>
            <p:cNvPr id="574" name="Google Shape;574;p56"/>
            <p:cNvSpPr/>
            <p:nvPr/>
          </p:nvSpPr>
          <p:spPr>
            <a:xfrm>
              <a:off x="795125" y="1644200"/>
              <a:ext cx="7254000" cy="31602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6" name="Google Shape;576;p56"/>
            <p:cNvGrpSpPr/>
            <p:nvPr/>
          </p:nvGrpSpPr>
          <p:grpSpPr>
            <a:xfrm>
              <a:off x="795175" y="1236200"/>
              <a:ext cx="7254000" cy="3543850"/>
              <a:chOff x="795175" y="1236200"/>
              <a:chExt cx="7254000" cy="3543850"/>
            </a:xfrm>
          </p:grpSpPr>
          <p:sp>
            <p:nvSpPr>
              <p:cNvPr id="573" name="Google Shape;573;p56"/>
              <p:cNvSpPr/>
              <p:nvPr/>
            </p:nvSpPr>
            <p:spPr>
              <a:xfrm>
                <a:off x="795175" y="1236200"/>
                <a:ext cx="7254000" cy="408000"/>
              </a:xfrm>
              <a:prstGeom prst="rect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56"/>
              <p:cNvSpPr txBox="1"/>
              <p:nvPr/>
            </p:nvSpPr>
            <p:spPr>
              <a:xfrm>
                <a:off x="815725" y="4489950"/>
                <a:ext cx="3606600" cy="2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Do Hyeon"/>
                    <a:ea typeface="Do Hyeon"/>
                    <a:cs typeface="Do Hyeon"/>
                    <a:sym typeface="Do Hyeon"/>
                  </a:rPr>
                  <a:t>Dropout을 적용한 최종 모델</a:t>
                </a:r>
                <a:endParaRPr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578" name="Google Shape;578;p56"/>
              <p:cNvSpPr txBox="1"/>
              <p:nvPr/>
            </p:nvSpPr>
            <p:spPr>
              <a:xfrm>
                <a:off x="4422325" y="4489950"/>
                <a:ext cx="3606600" cy="2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Do Hyeon"/>
                    <a:ea typeface="Do Hyeon"/>
                    <a:cs typeface="Do Hyeon"/>
                    <a:sym typeface="Do Hyeon"/>
                  </a:rPr>
                  <a:t>img_size=168, bs=25, </a:t>
                </a:r>
                <a:r>
                  <a:rPr lang="ko">
                    <a:solidFill>
                      <a:srgbClr val="E06666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val_acc = 93.34</a:t>
                </a:r>
                <a:endParaRPr>
                  <a:solidFill>
                    <a:srgbClr val="E06666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cxnSp>
            <p:nvCxnSpPr>
              <p:cNvPr id="579" name="Google Shape;579;p56"/>
              <p:cNvCxnSpPr/>
              <p:nvPr/>
            </p:nvCxnSpPr>
            <p:spPr>
              <a:xfrm>
                <a:off x="815725" y="4482600"/>
                <a:ext cx="7213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80" name="Google Shape;580;p56"/>
          <p:cNvGrpSpPr/>
          <p:nvPr/>
        </p:nvGrpSpPr>
        <p:grpSpPr>
          <a:xfrm>
            <a:off x="1233250" y="1297100"/>
            <a:ext cx="6465450" cy="290100"/>
            <a:chOff x="2138250" y="1563725"/>
            <a:chExt cx="6465450" cy="290100"/>
          </a:xfrm>
        </p:grpSpPr>
        <p:sp>
          <p:nvSpPr>
            <p:cNvPr id="581" name="Google Shape;581;p56"/>
            <p:cNvSpPr txBox="1"/>
            <p:nvPr/>
          </p:nvSpPr>
          <p:spPr>
            <a:xfrm>
              <a:off x="2138250" y="1563725"/>
              <a:ext cx="27609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o Hyeon"/>
                  <a:ea typeface="Do Hyeon"/>
                  <a:cs typeface="Do Hyeon"/>
                  <a:sym typeface="Do Hyeon"/>
                </a:rPr>
                <a:t>Summary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582" name="Google Shape;582;p56"/>
            <p:cNvSpPr txBox="1"/>
            <p:nvPr/>
          </p:nvSpPr>
          <p:spPr>
            <a:xfrm>
              <a:off x="5842800" y="1563725"/>
              <a:ext cx="27609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o Hyeon"/>
                  <a:ea typeface="Do Hyeon"/>
                  <a:cs typeface="Do Hyeon"/>
                  <a:sym typeface="Do Hyeon"/>
                </a:rPr>
                <a:t>acc, loss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aphicFrame>
        <p:nvGraphicFramePr>
          <p:cNvPr id="583" name="Google Shape;583;p56"/>
          <p:cNvGraphicFramePr/>
          <p:nvPr/>
        </p:nvGraphicFramePr>
        <p:xfrm>
          <a:off x="795125" y="1638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{046CF9EF-4EF0-439F-A5A1-2C0338493545}</a:tableStyleId>
              </a:tblPr>
              <a:tblGrid>
                <a:gridCol w="3627075"/>
              </a:tblGrid>
              <a:tr h="47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Cv(128, relu, l2)*2 + MP(2, 2) + BN(0.7) + </a:t>
                      </a:r>
                      <a:r>
                        <a:rPr lang="ko" sz="1200">
                          <a:solidFill>
                            <a:srgbClr val="E0666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Do(0.2)</a:t>
                      </a:r>
                      <a:endParaRPr sz="1200">
                        <a:solidFill>
                          <a:srgbClr val="E06666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Conv(256, relu)*2 + MaxPool(2. 2)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 + BN(0.7)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Cv(512, relu) + MP(3, 2) 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+ BN(0.7) + </a:t>
                      </a:r>
                      <a:r>
                        <a:rPr lang="ko">
                          <a:solidFill>
                            <a:srgbClr val="E0666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Do(0.2)</a:t>
                      </a:r>
                      <a:endParaRPr>
                        <a:solidFill>
                          <a:srgbClr val="E06666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Conv(256, relu) + MaxPool(3. 2) + BN(0.7)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Cv(64, relu) + MP(3. 2) + BN(0.7) + </a:t>
                      </a:r>
                      <a:r>
                        <a:rPr lang="ko">
                          <a:solidFill>
                            <a:srgbClr val="E0666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Do(0.2)</a:t>
                      </a:r>
                      <a:endParaRPr>
                        <a:solidFill>
                          <a:srgbClr val="E06666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Flat + Dense(10, softmax)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4" name="Google Shape;584;p56"/>
          <p:cNvSpPr/>
          <p:nvPr/>
        </p:nvSpPr>
        <p:spPr>
          <a:xfrm>
            <a:off x="311700" y="1275050"/>
            <a:ext cx="334200" cy="334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6</a:t>
            </a:r>
            <a:endParaRPr b="1" sz="11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85" name="Google Shape;5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175" y="2023125"/>
            <a:ext cx="3627075" cy="1810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7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. 모델 심화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591" name="Google Shape;591;p57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57"/>
          <p:cNvSpPr txBox="1"/>
          <p:nvPr/>
        </p:nvSpPr>
        <p:spPr>
          <a:xfrm>
            <a:off x="464100" y="1304875"/>
            <a:ext cx="8520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93" name="Google Shape;5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51" y="1247500"/>
            <a:ext cx="5142750" cy="394317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7"/>
          <p:cNvSpPr/>
          <p:nvPr/>
        </p:nvSpPr>
        <p:spPr>
          <a:xfrm>
            <a:off x="4882225" y="1984650"/>
            <a:ext cx="526200" cy="4974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7"/>
          <p:cNvSpPr/>
          <p:nvPr/>
        </p:nvSpPr>
        <p:spPr>
          <a:xfrm>
            <a:off x="4977875" y="1128625"/>
            <a:ext cx="526200" cy="4974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7"/>
          <p:cNvSpPr txBox="1"/>
          <p:nvPr/>
        </p:nvSpPr>
        <p:spPr>
          <a:xfrm>
            <a:off x="5717875" y="1247500"/>
            <a:ext cx="32457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Do Hyeon"/>
              <a:buAutoNum type="arabicPeriod"/>
            </a:pPr>
            <a:r>
              <a:rPr lang="ko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4th Conv Layer에서 뽑아낸 feature map이 실제 데이터를 더욱 잘 반영한 것이 아닐까?</a:t>
            </a:r>
            <a:endParaRPr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Do Hyeon"/>
              <a:buAutoNum type="arabicPeriod"/>
            </a:pPr>
            <a:r>
              <a:rPr lang="ko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L2 Regularizers를 다른 층에 적용해보면 어떨까?</a:t>
            </a:r>
            <a:endParaRPr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7. 모델 심화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602" name="Google Shape;602;p58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3" name="Google Shape;603;p58"/>
          <p:cNvGrpSpPr/>
          <p:nvPr/>
        </p:nvGrpSpPr>
        <p:grpSpPr>
          <a:xfrm>
            <a:off x="311702" y="1932171"/>
            <a:ext cx="5295078" cy="2517247"/>
            <a:chOff x="147638" y="1170125"/>
            <a:chExt cx="7791463" cy="3704013"/>
          </a:xfrm>
        </p:grpSpPr>
        <p:pic>
          <p:nvPicPr>
            <p:cNvPr id="604" name="Google Shape;604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7650" y="1170125"/>
              <a:ext cx="7791449" cy="128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7650" y="2379800"/>
              <a:ext cx="7791451" cy="1266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38" y="3588263"/>
              <a:ext cx="7791450" cy="1285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7" name="Google Shape;607;p58"/>
          <p:cNvSpPr txBox="1"/>
          <p:nvPr/>
        </p:nvSpPr>
        <p:spPr>
          <a:xfrm>
            <a:off x="5717875" y="1399900"/>
            <a:ext cx="32457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각 층마다 학습이 되지 않은 부분이 많았고,</a:t>
            </a:r>
            <a:endParaRPr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무엇보다 마지막 층에서의 학습이 일관되지 않았음</a:t>
            </a:r>
            <a:endParaRPr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val_acc가 10% 이상 떨어졌음</a:t>
            </a:r>
            <a:endParaRPr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08" name="Google Shape;608;p58"/>
          <p:cNvSpPr txBox="1"/>
          <p:nvPr/>
        </p:nvSpPr>
        <p:spPr>
          <a:xfrm>
            <a:off x="464100" y="1304875"/>
            <a:ext cx="8520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마지막 Conv Layer을 잘라낸 모델</a:t>
            </a: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7. 모델 심화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614" name="Google Shape;614;p59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59"/>
          <p:cNvSpPr txBox="1"/>
          <p:nvPr/>
        </p:nvSpPr>
        <p:spPr>
          <a:xfrm>
            <a:off x="5717875" y="1399900"/>
            <a:ext cx="32457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마지막 Conv Layer을 잘랐던 모델과 비슷하게 학습이 제대로 되지 않은 층이 많았음</a:t>
            </a:r>
            <a:endParaRPr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val_acc가 20% 가량 떨어졌음</a:t>
            </a:r>
            <a:endParaRPr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16" name="Google Shape;616;p59"/>
          <p:cNvSpPr txBox="1"/>
          <p:nvPr/>
        </p:nvSpPr>
        <p:spPr>
          <a:xfrm>
            <a:off x="464100" y="1304875"/>
            <a:ext cx="8520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L2 Regularizers를 네 번째 Conv Layer에 배치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17" name="Google Shape;6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50" y="1912399"/>
            <a:ext cx="4946950" cy="27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0"/>
          <p:cNvSpPr/>
          <p:nvPr/>
        </p:nvSpPr>
        <p:spPr>
          <a:xfrm>
            <a:off x="-133900" y="-128525"/>
            <a:ext cx="9430200" cy="33993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06666"/>
              </a:highlight>
            </a:endParaRPr>
          </a:p>
        </p:txBody>
      </p:sp>
      <p:sp>
        <p:nvSpPr>
          <p:cNvPr id="623" name="Google Shape;623;p60"/>
          <p:cNvSpPr txBox="1"/>
          <p:nvPr>
            <p:ph type="ctrTitle"/>
          </p:nvPr>
        </p:nvSpPr>
        <p:spPr>
          <a:xfrm>
            <a:off x="311708" y="1049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의의 및 한계</a:t>
            </a:r>
            <a:endParaRPr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24" name="Google Shape;6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150" y="3374700"/>
            <a:ext cx="3307699" cy="16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0"/>
          <p:cNvSpPr/>
          <p:nvPr/>
        </p:nvSpPr>
        <p:spPr>
          <a:xfrm>
            <a:off x="5612650" y="3433775"/>
            <a:ext cx="669600" cy="161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0" name="Google Shape;630;p61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1" name="Google Shape;63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54775"/>
            <a:ext cx="2557750" cy="17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9450" y="1454775"/>
            <a:ext cx="2443414" cy="1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850" y="3083725"/>
            <a:ext cx="2536599" cy="1900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9450" y="3083725"/>
            <a:ext cx="3379080" cy="190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2874" y="1454775"/>
            <a:ext cx="2895891" cy="162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48525" y="3083725"/>
            <a:ext cx="1900750" cy="1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1"/>
          <p:cNvSpPr/>
          <p:nvPr/>
        </p:nvSpPr>
        <p:spPr>
          <a:xfrm>
            <a:off x="306075" y="1673850"/>
            <a:ext cx="2557800" cy="487800"/>
          </a:xfrm>
          <a:prstGeom prst="ellipse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1"/>
          <p:cNvSpPr/>
          <p:nvPr/>
        </p:nvSpPr>
        <p:spPr>
          <a:xfrm>
            <a:off x="3385950" y="1588950"/>
            <a:ext cx="994800" cy="1156200"/>
          </a:xfrm>
          <a:prstGeom prst="ellipse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1"/>
          <p:cNvSpPr/>
          <p:nvPr/>
        </p:nvSpPr>
        <p:spPr>
          <a:xfrm>
            <a:off x="5605000" y="1588950"/>
            <a:ext cx="2266800" cy="1156200"/>
          </a:xfrm>
          <a:prstGeom prst="ellipse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61"/>
          <p:cNvSpPr/>
          <p:nvPr/>
        </p:nvSpPr>
        <p:spPr>
          <a:xfrm>
            <a:off x="593025" y="3521050"/>
            <a:ext cx="1195800" cy="1156200"/>
          </a:xfrm>
          <a:prstGeom prst="ellipse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61"/>
          <p:cNvSpPr/>
          <p:nvPr/>
        </p:nvSpPr>
        <p:spPr>
          <a:xfrm>
            <a:off x="2945975" y="3521050"/>
            <a:ext cx="1195800" cy="1156200"/>
          </a:xfrm>
          <a:prstGeom prst="ellipse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1"/>
          <p:cNvSpPr/>
          <p:nvPr/>
        </p:nvSpPr>
        <p:spPr>
          <a:xfrm>
            <a:off x="6601000" y="3357875"/>
            <a:ext cx="1195800" cy="735900"/>
          </a:xfrm>
          <a:prstGeom prst="ellipse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61"/>
          <p:cNvSpPr/>
          <p:nvPr/>
        </p:nvSpPr>
        <p:spPr>
          <a:xfrm>
            <a:off x="2869450" y="1292450"/>
            <a:ext cx="24435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61"/>
          <p:cNvSpPr/>
          <p:nvPr/>
        </p:nvSpPr>
        <p:spPr>
          <a:xfrm>
            <a:off x="5312875" y="1292450"/>
            <a:ext cx="12882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61"/>
          <p:cNvSpPr/>
          <p:nvPr/>
        </p:nvSpPr>
        <p:spPr>
          <a:xfrm>
            <a:off x="420375" y="1444850"/>
            <a:ext cx="24435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61"/>
          <p:cNvSpPr/>
          <p:nvPr/>
        </p:nvSpPr>
        <p:spPr>
          <a:xfrm>
            <a:off x="363225" y="4352575"/>
            <a:ext cx="24435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61"/>
          <p:cNvSpPr/>
          <p:nvPr/>
        </p:nvSpPr>
        <p:spPr>
          <a:xfrm>
            <a:off x="3161500" y="4352575"/>
            <a:ext cx="24435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61"/>
          <p:cNvSpPr txBox="1"/>
          <p:nvPr/>
        </p:nvSpPr>
        <p:spPr>
          <a:xfrm>
            <a:off x="7678675" y="3274600"/>
            <a:ext cx="994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여집합</a:t>
            </a:r>
            <a:endParaRPr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49" name="Google Shape;649;p61"/>
          <p:cNvSpPr txBox="1"/>
          <p:nvPr/>
        </p:nvSpPr>
        <p:spPr>
          <a:xfrm>
            <a:off x="36322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Do Hyeon"/>
                <a:ea typeface="Do Hyeon"/>
                <a:cs typeface="Do Hyeon"/>
                <a:sym typeface="Do Hyeon"/>
              </a:rPr>
              <a:t>실제</a:t>
            </a:r>
            <a:endParaRPr sz="28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50" name="Google Shape;650;p61"/>
          <p:cNvSpPr/>
          <p:nvPr/>
        </p:nvSpPr>
        <p:spPr>
          <a:xfrm>
            <a:off x="332857" y="1124788"/>
            <a:ext cx="4002000" cy="31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이렇게’도’ 인식하네?</a:t>
            </a:r>
            <a:endParaRPr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Do Hyeon"/>
                <a:ea typeface="Do Hyeon"/>
                <a:cs typeface="Do Hyeon"/>
                <a:sym typeface="Do Hyeon"/>
              </a:rPr>
              <a:t>목표</a:t>
            </a:r>
            <a:endParaRPr sz="28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89" name="Google Shape;89;p17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7"/>
          <p:cNvSpPr/>
          <p:nvPr/>
        </p:nvSpPr>
        <p:spPr>
          <a:xfrm>
            <a:off x="311682" y="1139175"/>
            <a:ext cx="4002000" cy="31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이렇게 인식하지 않을까?</a:t>
            </a:r>
            <a:endParaRPr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54775"/>
            <a:ext cx="2557750" cy="17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9450" y="1454775"/>
            <a:ext cx="2443414" cy="1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850" y="3083725"/>
            <a:ext cx="2536599" cy="1900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9450" y="3083725"/>
            <a:ext cx="3379080" cy="190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2874" y="1454775"/>
            <a:ext cx="2895891" cy="162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48525" y="3083725"/>
            <a:ext cx="1900750" cy="1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306075" y="1673850"/>
            <a:ext cx="2557800" cy="487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3385950" y="1588950"/>
            <a:ext cx="994800" cy="1156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5605000" y="1588950"/>
            <a:ext cx="2266800" cy="1156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593025" y="3521050"/>
            <a:ext cx="1195800" cy="1156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2945975" y="3521050"/>
            <a:ext cx="1195800" cy="1156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6601000" y="3357875"/>
            <a:ext cx="1195800" cy="735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데이터의 한계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56" name="Google Shape;656;p62"/>
          <p:cNvSpPr txBox="1"/>
          <p:nvPr/>
        </p:nvSpPr>
        <p:spPr>
          <a:xfrm>
            <a:off x="311700" y="1152475"/>
            <a:ext cx="8520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데이터의 넓은 범주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대형차 : 버스, 포크레인, 화물차, 소방차, …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모델이 공통의 범주 내의 다양한 특성들을 학습하기 어려움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다양하지 않은 이미지의 배경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모델이 특징이 아니라 배경을 학습하여 분류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불충분한 데이터의 양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657" name="Google Shape;657;p62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의의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63" name="Google Shape;663;p63"/>
          <p:cNvSpPr txBox="1"/>
          <p:nvPr/>
        </p:nvSpPr>
        <p:spPr>
          <a:xfrm>
            <a:off x="311700" y="1152475"/>
            <a:ext cx="8520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프로젝트 설계의 중요성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데이터 수집 ~ 모델링까지 체계적인 설계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설계에 맞게 중간 결과를 기록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●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딥러닝 모델 기반의 데이터 처리의 경험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다양한 기법들을 적용하며 모델을 발전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 Hyeon"/>
              <a:buChar char="-"/>
            </a:pPr>
            <a:r>
              <a:rPr lang="ko" sz="18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학습의 결과를 보고 그에 맞는 기법을 적용</a:t>
            </a:r>
            <a:endParaRPr sz="18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664" name="Google Shape;664;p63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4"/>
          <p:cNvSpPr/>
          <p:nvPr/>
        </p:nvSpPr>
        <p:spPr>
          <a:xfrm>
            <a:off x="-133900" y="-128525"/>
            <a:ext cx="9430200" cy="33993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06666"/>
              </a:highlight>
            </a:endParaRPr>
          </a:p>
        </p:txBody>
      </p:sp>
      <p:sp>
        <p:nvSpPr>
          <p:cNvPr id="670" name="Google Shape;670;p64"/>
          <p:cNvSpPr txBox="1"/>
          <p:nvPr>
            <p:ph type="ctrTitle"/>
          </p:nvPr>
        </p:nvSpPr>
        <p:spPr>
          <a:xfrm>
            <a:off x="311708" y="1049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마무리</a:t>
            </a:r>
            <a:endParaRPr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71" name="Google Shape;67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150" y="3374700"/>
            <a:ext cx="3307699" cy="16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0" y="-95650"/>
            <a:ext cx="9144000" cy="32139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06666"/>
              </a:highlight>
            </a:endParaRPr>
          </a:p>
        </p:txBody>
      </p:sp>
      <p:sp>
        <p:nvSpPr>
          <p:cNvPr id="108" name="Google Shape;108;p18"/>
          <p:cNvSpPr txBox="1"/>
          <p:nvPr>
            <p:ph type="ctrTitle"/>
          </p:nvPr>
        </p:nvSpPr>
        <p:spPr>
          <a:xfrm>
            <a:off x="311708" y="1049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요약</a:t>
            </a:r>
            <a:endParaRPr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153425" y="132575"/>
            <a:ext cx="8520600" cy="49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Step1 - 전처리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Data 이상. Data 전처리(image format, name, size, exif tag)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VGG16 &amp;&amp; “승은망” 사용 시도 -&gt; 학습 ㄴㄴ. acc 0.1000 고정. 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간단한 모델로 재시작. (conv 64 - conv 128 - conv 64 - flat - dense 1024 - dense 10)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Step2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Step 1의 간단한 모델 지표가 나빠(학습 속도 더딤, 최고 acc 낮음)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HyperParameter 개선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batch size를 데이터셋 크기에 맞게 현실화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원본 Image Data가 적어 데이터를 부풀리기 위해 Image Generator Augmentation 두 개 on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모델 개선 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Conv layer 추가, Maxpool 추가 등. 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D.O 수치 조절하며 실험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Batch Normalization 수치 조절하며 실험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최종 모델 최고 acc 0.7650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14" name="Google Shape;114;p19"/>
          <p:cNvGraphicFramePr/>
          <p:nvPr/>
        </p:nvGraphicFramePr>
        <p:xfrm>
          <a:off x="7330575" y="29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{4673BCA5-ECA0-4D25-BC54-2442BF85B0EF}</a:tableStyleId>
              </a:tblPr>
              <a:tblGrid>
                <a:gridCol w="12691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Conv(64)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maxpool((2,2), (2,2))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Conv(128)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maxpool((2,2), (2,2))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Conv(64)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maxpool((3,3), (2,2))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flatten()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dense(1024, relu)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dense(10, softmax)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5" name="Google Shape;115;p19"/>
          <p:cNvSpPr txBox="1"/>
          <p:nvPr/>
        </p:nvSpPr>
        <p:spPr>
          <a:xfrm>
            <a:off x="4330625" y="3068500"/>
            <a:ext cx="4656900" cy="1908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STEP 1~3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: model 조정 -&gt; 학습 개선 여부 확인 순서로 진행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STEP 4~5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: Heat map을 사용해 학습 진행상황 확인 -&gt;  model 조정 순서로 진행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둘의 순서가 반대니까 큰 목차를 둘로 나누면 어떨까요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153435" y="192376"/>
            <a:ext cx="1492800" cy="31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step1</a:t>
            </a:r>
            <a:endParaRPr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153421" y="1555726"/>
            <a:ext cx="1492800" cy="31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step2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153425" y="132575"/>
            <a:ext cx="8520600" cy="49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Step3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Data Shuffling(데이터 편향성 발견하여 재조정)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Image generator Augmentation 재조정. 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실험 결과 : Channel shift 포함하여 전부 켜는 것이(vertical flip 제외) 가장 좋은 결과. 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Learning Rate 조절 시도. adam 대신 20 epoch마다 learning rate 반감하는 방식 사용. (최고 acc 감소, loss 그래프 안정적)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Step 4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Image Size 조절. 기존 112에서 168, 256 등 실험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늘리기만 했을 때 결과가 좋지 않아 모델 재수정(레이어 추가)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o Hyeon"/>
              <a:buChar char="-"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GrayScale 적용.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 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Heatmap을 활용하여 학습 진행 모니터링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특정 conv 층에서 학습에 사용되지 않는 node 발견. 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노드를 모두 균등하게 사용하기 위해 </a:t>
            </a: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l2 reg 적용 : 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수치 향상 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153432" y="181726"/>
            <a:ext cx="1492800" cy="31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step3</a:t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53418" y="2066001"/>
            <a:ext cx="1492800" cy="31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step4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요약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1812425"/>
            <a:ext cx="1505700" cy="30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VGG &amp; 승은망 적용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Data 전처리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간단한 모델 선정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31" name="Google Shape;131;p21"/>
          <p:cNvCxnSpPr/>
          <p:nvPr/>
        </p:nvCxnSpPr>
        <p:spPr>
          <a:xfrm>
            <a:off x="332850" y="976225"/>
            <a:ext cx="84783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2" name="Google Shape;132;p21"/>
          <p:cNvGrpSpPr/>
          <p:nvPr/>
        </p:nvGrpSpPr>
        <p:grpSpPr>
          <a:xfrm>
            <a:off x="311710" y="1367776"/>
            <a:ext cx="8501003" cy="315558"/>
            <a:chOff x="311700" y="1367775"/>
            <a:chExt cx="8520600" cy="572700"/>
          </a:xfrm>
        </p:grpSpPr>
        <p:sp>
          <p:nvSpPr>
            <p:cNvPr id="133" name="Google Shape;133;p21"/>
            <p:cNvSpPr/>
            <p:nvPr/>
          </p:nvSpPr>
          <p:spPr>
            <a:xfrm>
              <a:off x="311700" y="1367775"/>
              <a:ext cx="1496100" cy="5727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666666"/>
                  </a:solidFill>
                  <a:latin typeface="Do Hyeon"/>
                  <a:ea typeface="Do Hyeon"/>
                  <a:cs typeface="Do Hyeon"/>
                  <a:sym typeface="Do Hyeon"/>
                </a:rPr>
                <a:t>step1</a:t>
              </a:r>
              <a:endParaRPr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336200" y="1367775"/>
              <a:ext cx="1496100" cy="5727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666666"/>
                  </a:solidFill>
                  <a:latin typeface="Do Hyeon"/>
                  <a:ea typeface="Do Hyeon"/>
                  <a:cs typeface="Do Hyeon"/>
                  <a:sym typeface="Do Hyeon"/>
                </a:rPr>
                <a:t>step5</a:t>
              </a: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2067825" y="1367775"/>
              <a:ext cx="1496100" cy="5727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666666"/>
                  </a:solidFill>
                  <a:latin typeface="Do Hyeon"/>
                  <a:ea typeface="Do Hyeon"/>
                  <a:cs typeface="Do Hyeon"/>
                  <a:sym typeface="Do Hyeon"/>
                </a:rPr>
                <a:t>step2</a:t>
              </a: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3823950" y="1367775"/>
              <a:ext cx="1496100" cy="5727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666666"/>
                  </a:solidFill>
                  <a:latin typeface="Do Hyeon"/>
                  <a:ea typeface="Do Hyeon"/>
                  <a:cs typeface="Do Hyeon"/>
                  <a:sym typeface="Do Hyeon"/>
                </a:rPr>
                <a:t>step3</a:t>
              </a: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5580075" y="1367775"/>
              <a:ext cx="1496100" cy="5727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666666"/>
                  </a:solidFill>
                  <a:latin typeface="Do Hyeon"/>
                  <a:ea typeface="Do Hyeon"/>
                  <a:cs typeface="Do Hyeon"/>
                  <a:sym typeface="Do Hyeon"/>
                </a:rPr>
                <a:t>step4</a:t>
              </a:r>
              <a:endParaRPr/>
            </a:p>
          </p:txBody>
        </p:sp>
      </p:grp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2071625" y="1812425"/>
            <a:ext cx="1505700" cy="30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Hyperparam 개선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(bs, epoch, img_size)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Augment. 기본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모델 개선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(Layers, MP, DP, BN)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Loss, Acc 불안정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3809375" y="1812425"/>
            <a:ext cx="1505700" cy="31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Lr 조정 시도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Data Shuffle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Augment. 추가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성능 불신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(overfitting)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일반화 필요성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5547113" y="1812425"/>
            <a:ext cx="1505700" cy="30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heat map 그리기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(+ 이미지 사이즈 및 grayscale 조정)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불완전한 학습 발견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7326588" y="1812425"/>
            <a:ext cx="1505700" cy="30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Layer 자르기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Augment. 추가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400">
                <a:latin typeface="Do Hyeon"/>
                <a:ea typeface="Do Hyeon"/>
                <a:cs typeface="Do Hyeon"/>
                <a:sym typeface="Do Hyeon"/>
              </a:rPr>
              <a:t>l2 regular 추가</a:t>
            </a:r>
            <a:endParaRPr b="1"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400">
                <a:latin typeface="Do Hyeon"/>
                <a:ea typeface="Do Hyeon"/>
                <a:cs typeface="Do Hyeon"/>
                <a:sym typeface="Do Hyeon"/>
              </a:rPr>
              <a:t>아쉬움</a:t>
            </a:r>
            <a:endParaRPr sz="140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42" name="Google Shape;142;p21"/>
          <p:cNvGraphicFramePr/>
          <p:nvPr/>
        </p:nvGraphicFramePr>
        <p:xfrm>
          <a:off x="528713" y="311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{4673BCA5-ECA0-4D25-BC54-2442BF85B0EF}</a:tableStyleId>
              </a:tblPr>
              <a:tblGrid>
                <a:gridCol w="1071675"/>
              </a:tblGrid>
              <a:tr h="18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Conv(64)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maxpool((2,2), (2,2))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Conv(128)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maxpool((2,2), (2,2))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Conv(64)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maxpool((3,3), (2,2))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flatten()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dense(1024, relu)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dense(10, softmax)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3" name="Google Shape;143;p21"/>
          <p:cNvSpPr/>
          <p:nvPr/>
        </p:nvSpPr>
        <p:spPr>
          <a:xfrm flipH="1" rot="10800000">
            <a:off x="2502550" y="4056675"/>
            <a:ext cx="529500" cy="315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/>
          <p:nvPr/>
        </p:nvSpPr>
        <p:spPr>
          <a:xfrm flipH="1" rot="10800000">
            <a:off x="4297475" y="3087625"/>
            <a:ext cx="529500" cy="315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2071625" y="1010925"/>
            <a:ext cx="1505700" cy="3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모델 &gt; 데이터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758775" y="1010925"/>
            <a:ext cx="1505700" cy="3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데이터 &gt; 모델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5547125" y="1010925"/>
            <a:ext cx="1505700" cy="3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학습 결과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7335475" y="1010925"/>
            <a:ext cx="1505700" cy="3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heat map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9" name="Google Shape;149;p21"/>
          <p:cNvSpPr/>
          <p:nvPr/>
        </p:nvSpPr>
        <p:spPr>
          <a:xfrm flipH="1" rot="10800000">
            <a:off x="4297475" y="4132875"/>
            <a:ext cx="529500" cy="315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 flipH="1" rot="10800000">
            <a:off x="6056088" y="3163825"/>
            <a:ext cx="529500" cy="315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 flipH="1" rot="10800000">
            <a:off x="7823563" y="3240025"/>
            <a:ext cx="529500" cy="315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21"/>
          <p:cNvCxnSpPr/>
          <p:nvPr/>
        </p:nvCxnSpPr>
        <p:spPr>
          <a:xfrm>
            <a:off x="3883325" y="2195725"/>
            <a:ext cx="14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